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86" r:id="rId3"/>
    <p:sldId id="294" r:id="rId4"/>
    <p:sldId id="289" r:id="rId5"/>
    <p:sldId id="293" r:id="rId6"/>
    <p:sldId id="295" r:id="rId7"/>
    <p:sldId id="396" r:id="rId8"/>
    <p:sldId id="386" r:id="rId9"/>
    <p:sldId id="387" r:id="rId10"/>
    <p:sldId id="388" r:id="rId11"/>
    <p:sldId id="287" r:id="rId12"/>
    <p:sldId id="292" r:id="rId13"/>
    <p:sldId id="288" r:id="rId14"/>
    <p:sldId id="296" r:id="rId15"/>
    <p:sldId id="297" r:id="rId16"/>
    <p:sldId id="397" r:id="rId17"/>
  </p:sldIdLst>
  <p:sldSz cx="12192000" cy="6858000"/>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A963C4"/>
    <a:srgbClr val="7D3A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93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F5FD947F-2DA8-41FC-813F-65A735AF8882}" type="datetimeFigureOut">
              <a:rPr lang="es-MX" smtClean="0"/>
              <a:t>04/03/2025</a:t>
            </a:fld>
            <a:endParaRPr lang="es-MX"/>
          </a:p>
        </p:txBody>
      </p:sp>
      <p:sp>
        <p:nvSpPr>
          <p:cNvPr id="4" name="Marcador de imagen de diapositiva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E4E1D961-687E-4239-9758-F39E147D9FC0}" type="slidenum">
              <a:rPr lang="es-MX" smtClean="0"/>
              <a:t>‹Nº›</a:t>
            </a:fld>
            <a:endParaRPr lang="es-MX"/>
          </a:p>
        </p:txBody>
      </p:sp>
    </p:spTree>
    <p:extLst>
      <p:ext uri="{BB962C8B-B14F-4D97-AF65-F5344CB8AC3E}">
        <p14:creationId xmlns:p14="http://schemas.microsoft.com/office/powerpoint/2010/main" val="3753962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7166AB-F861-40D9-8867-39C212EA0E4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3EF82754-13C1-49B1-B450-A01E092281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9853C7F9-2553-47F3-82D6-73B491109F70}"/>
              </a:ext>
            </a:extLst>
          </p:cNvPr>
          <p:cNvSpPr>
            <a:spLocks noGrp="1"/>
          </p:cNvSpPr>
          <p:nvPr>
            <p:ph type="dt" sz="half" idx="10"/>
          </p:nvPr>
        </p:nvSpPr>
        <p:spPr/>
        <p:txBody>
          <a:bodyPr/>
          <a:lstStyle/>
          <a:p>
            <a:fld id="{CE39A5E4-0D38-4A4B-81F4-6D08976F73A5}" type="datetimeFigureOut">
              <a:rPr lang="es-MX" smtClean="0"/>
              <a:t>04/03/2025</a:t>
            </a:fld>
            <a:endParaRPr lang="es-MX"/>
          </a:p>
        </p:txBody>
      </p:sp>
      <p:sp>
        <p:nvSpPr>
          <p:cNvPr id="5" name="Marcador de pie de página 4">
            <a:extLst>
              <a:ext uri="{FF2B5EF4-FFF2-40B4-BE49-F238E27FC236}">
                <a16:creationId xmlns:a16="http://schemas.microsoft.com/office/drawing/2014/main" id="{087ACE1E-234A-4518-B1F5-1C2F24BC207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12D5DAC-63CB-4945-8740-35F2ADFFF71D}"/>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1672736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BAB03A-9401-4AA1-ABFB-BBEDC178246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5065CD77-1756-48BC-B7F3-450ADDC8256E}"/>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FD58C75-1A90-45FC-B38D-7B2AAAF1329F}"/>
              </a:ext>
            </a:extLst>
          </p:cNvPr>
          <p:cNvSpPr>
            <a:spLocks noGrp="1"/>
          </p:cNvSpPr>
          <p:nvPr>
            <p:ph type="dt" sz="half" idx="10"/>
          </p:nvPr>
        </p:nvSpPr>
        <p:spPr/>
        <p:txBody>
          <a:bodyPr/>
          <a:lstStyle/>
          <a:p>
            <a:fld id="{CE39A5E4-0D38-4A4B-81F4-6D08976F73A5}" type="datetimeFigureOut">
              <a:rPr lang="es-MX" smtClean="0"/>
              <a:t>04/03/2025</a:t>
            </a:fld>
            <a:endParaRPr lang="es-MX"/>
          </a:p>
        </p:txBody>
      </p:sp>
      <p:sp>
        <p:nvSpPr>
          <p:cNvPr id="5" name="Marcador de pie de página 4">
            <a:extLst>
              <a:ext uri="{FF2B5EF4-FFF2-40B4-BE49-F238E27FC236}">
                <a16:creationId xmlns:a16="http://schemas.microsoft.com/office/drawing/2014/main" id="{4B94C74E-FC7D-438E-97CA-2C11AF8BA05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F8385641-E92D-4340-A673-CF82ECD59C0D}"/>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2822968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7E61183-FEA1-4A5E-83AE-A497E4AB5A2C}"/>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ACA07D85-17E7-4A34-8126-6D18BE6CA2BF}"/>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B7B38BF4-CC1C-4E1A-A367-EDBC538540AD}"/>
              </a:ext>
            </a:extLst>
          </p:cNvPr>
          <p:cNvSpPr>
            <a:spLocks noGrp="1"/>
          </p:cNvSpPr>
          <p:nvPr>
            <p:ph type="dt" sz="half" idx="10"/>
          </p:nvPr>
        </p:nvSpPr>
        <p:spPr/>
        <p:txBody>
          <a:bodyPr/>
          <a:lstStyle/>
          <a:p>
            <a:fld id="{CE39A5E4-0D38-4A4B-81F4-6D08976F73A5}" type="datetimeFigureOut">
              <a:rPr lang="es-MX" smtClean="0"/>
              <a:t>04/03/2025</a:t>
            </a:fld>
            <a:endParaRPr lang="es-MX"/>
          </a:p>
        </p:txBody>
      </p:sp>
      <p:sp>
        <p:nvSpPr>
          <p:cNvPr id="5" name="Marcador de pie de página 4">
            <a:extLst>
              <a:ext uri="{FF2B5EF4-FFF2-40B4-BE49-F238E27FC236}">
                <a16:creationId xmlns:a16="http://schemas.microsoft.com/office/drawing/2014/main" id="{DD858B84-C48E-4E59-B82D-C194E65B364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EC456B9-14A7-4380-8F59-3149A070BDC4}"/>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2493736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951AC8-5DFA-48F2-808B-E46F6FB864F8}"/>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3F736EDB-A7D1-46A6-8E85-528C2C42E4DA}"/>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034E026-F7BD-484A-BEB3-3749F695E617}"/>
              </a:ext>
            </a:extLst>
          </p:cNvPr>
          <p:cNvSpPr>
            <a:spLocks noGrp="1"/>
          </p:cNvSpPr>
          <p:nvPr>
            <p:ph type="dt" sz="half" idx="10"/>
          </p:nvPr>
        </p:nvSpPr>
        <p:spPr/>
        <p:txBody>
          <a:bodyPr/>
          <a:lstStyle/>
          <a:p>
            <a:fld id="{CE39A5E4-0D38-4A4B-81F4-6D08976F73A5}" type="datetimeFigureOut">
              <a:rPr lang="es-MX" smtClean="0"/>
              <a:t>04/03/2025</a:t>
            </a:fld>
            <a:endParaRPr lang="es-MX"/>
          </a:p>
        </p:txBody>
      </p:sp>
      <p:sp>
        <p:nvSpPr>
          <p:cNvPr id="5" name="Marcador de pie de página 4">
            <a:extLst>
              <a:ext uri="{FF2B5EF4-FFF2-40B4-BE49-F238E27FC236}">
                <a16:creationId xmlns:a16="http://schemas.microsoft.com/office/drawing/2014/main" id="{416D967D-AC5E-43CD-8D40-F48AD29A0B2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E606819-C6E1-4AF1-9A8D-7475D21395E0}"/>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1727090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6EC90E-E51E-4C4A-B60C-8AD22979A0C7}"/>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AE3C4BCE-31FE-4AF0-A9EB-201C73FB4B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00F37C48-9605-4570-AC89-E32DE2A481DE}"/>
              </a:ext>
            </a:extLst>
          </p:cNvPr>
          <p:cNvSpPr>
            <a:spLocks noGrp="1"/>
          </p:cNvSpPr>
          <p:nvPr>
            <p:ph type="dt" sz="half" idx="10"/>
          </p:nvPr>
        </p:nvSpPr>
        <p:spPr/>
        <p:txBody>
          <a:bodyPr/>
          <a:lstStyle/>
          <a:p>
            <a:fld id="{CE39A5E4-0D38-4A4B-81F4-6D08976F73A5}" type="datetimeFigureOut">
              <a:rPr lang="es-MX" smtClean="0"/>
              <a:t>04/03/2025</a:t>
            </a:fld>
            <a:endParaRPr lang="es-MX"/>
          </a:p>
        </p:txBody>
      </p:sp>
      <p:sp>
        <p:nvSpPr>
          <p:cNvPr id="5" name="Marcador de pie de página 4">
            <a:extLst>
              <a:ext uri="{FF2B5EF4-FFF2-40B4-BE49-F238E27FC236}">
                <a16:creationId xmlns:a16="http://schemas.microsoft.com/office/drawing/2014/main" id="{B08C92B4-5264-48A9-A2EE-9D832193C35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F33869D6-6182-4401-8F19-BA7D3CCFEC89}"/>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1245767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083583-C021-43D4-BC7A-E35A945295F7}"/>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782F3BC-74FE-4150-9AF6-F3FE36374A60}"/>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AB310C3E-9095-4BE7-B681-8697A5DFC9EB}"/>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09C07C88-E029-430C-9D73-957D43D21E64}"/>
              </a:ext>
            </a:extLst>
          </p:cNvPr>
          <p:cNvSpPr>
            <a:spLocks noGrp="1"/>
          </p:cNvSpPr>
          <p:nvPr>
            <p:ph type="dt" sz="half" idx="10"/>
          </p:nvPr>
        </p:nvSpPr>
        <p:spPr/>
        <p:txBody>
          <a:bodyPr/>
          <a:lstStyle/>
          <a:p>
            <a:fld id="{CE39A5E4-0D38-4A4B-81F4-6D08976F73A5}" type="datetimeFigureOut">
              <a:rPr lang="es-MX" smtClean="0"/>
              <a:t>04/03/2025</a:t>
            </a:fld>
            <a:endParaRPr lang="es-MX"/>
          </a:p>
        </p:txBody>
      </p:sp>
      <p:sp>
        <p:nvSpPr>
          <p:cNvPr id="6" name="Marcador de pie de página 5">
            <a:extLst>
              <a:ext uri="{FF2B5EF4-FFF2-40B4-BE49-F238E27FC236}">
                <a16:creationId xmlns:a16="http://schemas.microsoft.com/office/drawing/2014/main" id="{C6571F93-654F-4054-8593-8ED22848330B}"/>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E321810E-E006-4B3F-AD12-62C30CD5E638}"/>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1274842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294DBB-2B8B-4932-BA6C-08A73625F1B7}"/>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623AC41E-36AB-4AFB-AADA-1EA3CA48F7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BBA2B9A7-4DE5-43D8-851B-7DFA002DE916}"/>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C321FF29-B335-4483-B014-C2F0E17613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E4956002-62DB-42AB-B53B-5ADEBF7F7A2D}"/>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F625B30A-08FD-44AD-AC4A-9EA7C34ED2E9}"/>
              </a:ext>
            </a:extLst>
          </p:cNvPr>
          <p:cNvSpPr>
            <a:spLocks noGrp="1"/>
          </p:cNvSpPr>
          <p:nvPr>
            <p:ph type="dt" sz="half" idx="10"/>
          </p:nvPr>
        </p:nvSpPr>
        <p:spPr/>
        <p:txBody>
          <a:bodyPr/>
          <a:lstStyle/>
          <a:p>
            <a:fld id="{CE39A5E4-0D38-4A4B-81F4-6D08976F73A5}" type="datetimeFigureOut">
              <a:rPr lang="es-MX" smtClean="0"/>
              <a:t>04/03/2025</a:t>
            </a:fld>
            <a:endParaRPr lang="es-MX"/>
          </a:p>
        </p:txBody>
      </p:sp>
      <p:sp>
        <p:nvSpPr>
          <p:cNvPr id="8" name="Marcador de pie de página 7">
            <a:extLst>
              <a:ext uri="{FF2B5EF4-FFF2-40B4-BE49-F238E27FC236}">
                <a16:creationId xmlns:a16="http://schemas.microsoft.com/office/drawing/2014/main" id="{52781037-B360-4BDB-94BB-38C808EB6304}"/>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FBEE2EBE-35C9-402C-9187-93F8B157DE91}"/>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3491589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661C7B-C348-408D-956C-D99E38597F8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1AF4220F-C9B0-4215-8130-C5E682D49BD7}"/>
              </a:ext>
            </a:extLst>
          </p:cNvPr>
          <p:cNvSpPr>
            <a:spLocks noGrp="1"/>
          </p:cNvSpPr>
          <p:nvPr>
            <p:ph type="dt" sz="half" idx="10"/>
          </p:nvPr>
        </p:nvSpPr>
        <p:spPr/>
        <p:txBody>
          <a:bodyPr/>
          <a:lstStyle/>
          <a:p>
            <a:fld id="{CE39A5E4-0D38-4A4B-81F4-6D08976F73A5}" type="datetimeFigureOut">
              <a:rPr lang="es-MX" smtClean="0"/>
              <a:t>04/03/2025</a:t>
            </a:fld>
            <a:endParaRPr lang="es-MX"/>
          </a:p>
        </p:txBody>
      </p:sp>
      <p:sp>
        <p:nvSpPr>
          <p:cNvPr id="4" name="Marcador de pie de página 3">
            <a:extLst>
              <a:ext uri="{FF2B5EF4-FFF2-40B4-BE49-F238E27FC236}">
                <a16:creationId xmlns:a16="http://schemas.microsoft.com/office/drawing/2014/main" id="{8A6AF379-5225-416D-970C-66E2630D2C86}"/>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19BFF564-74BC-4B90-AFFD-523B18D1C6AD}"/>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2473557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1D2A0FCC-B097-4B7F-8519-96CA70356379}"/>
              </a:ext>
            </a:extLst>
          </p:cNvPr>
          <p:cNvSpPr>
            <a:spLocks noGrp="1"/>
          </p:cNvSpPr>
          <p:nvPr>
            <p:ph type="dt" sz="half" idx="10"/>
          </p:nvPr>
        </p:nvSpPr>
        <p:spPr/>
        <p:txBody>
          <a:bodyPr/>
          <a:lstStyle/>
          <a:p>
            <a:fld id="{CE39A5E4-0D38-4A4B-81F4-6D08976F73A5}" type="datetimeFigureOut">
              <a:rPr lang="es-MX" smtClean="0"/>
              <a:t>04/03/2025</a:t>
            </a:fld>
            <a:endParaRPr lang="es-MX"/>
          </a:p>
        </p:txBody>
      </p:sp>
      <p:sp>
        <p:nvSpPr>
          <p:cNvPr id="3" name="Marcador de pie de página 2">
            <a:extLst>
              <a:ext uri="{FF2B5EF4-FFF2-40B4-BE49-F238E27FC236}">
                <a16:creationId xmlns:a16="http://schemas.microsoft.com/office/drawing/2014/main" id="{EB25A664-6D94-4777-9C13-8DF6F9094381}"/>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C2587C9D-FB27-45F8-B0AB-07AF140495E3}"/>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3280654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B889A4-B28D-455C-8CBE-A0E5F4F5CA5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BB79137E-3716-4CF1-B637-72C052FF33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7E5193F4-D10C-452E-A189-9286E3E8D8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5169A64E-297A-4827-90D4-9E6E298EA23E}"/>
              </a:ext>
            </a:extLst>
          </p:cNvPr>
          <p:cNvSpPr>
            <a:spLocks noGrp="1"/>
          </p:cNvSpPr>
          <p:nvPr>
            <p:ph type="dt" sz="half" idx="10"/>
          </p:nvPr>
        </p:nvSpPr>
        <p:spPr/>
        <p:txBody>
          <a:bodyPr/>
          <a:lstStyle/>
          <a:p>
            <a:fld id="{CE39A5E4-0D38-4A4B-81F4-6D08976F73A5}" type="datetimeFigureOut">
              <a:rPr lang="es-MX" smtClean="0"/>
              <a:t>04/03/2025</a:t>
            </a:fld>
            <a:endParaRPr lang="es-MX"/>
          </a:p>
        </p:txBody>
      </p:sp>
      <p:sp>
        <p:nvSpPr>
          <p:cNvPr id="6" name="Marcador de pie de página 5">
            <a:extLst>
              <a:ext uri="{FF2B5EF4-FFF2-40B4-BE49-F238E27FC236}">
                <a16:creationId xmlns:a16="http://schemas.microsoft.com/office/drawing/2014/main" id="{1796AAE0-73AA-4173-B4B6-745FC6A0DD93}"/>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B8F491C4-5A9F-4846-B472-C0B807BC2E3D}"/>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1734851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DFBB1F-DE1A-4ECF-B4A5-960DBF0435E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FAF774BB-FEB6-4277-B9DA-44FF8A884D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3AC28062-CF64-4319-90A3-5BB0AD8C37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6E33BF58-46F3-4AB4-83DB-13665BF1641A}"/>
              </a:ext>
            </a:extLst>
          </p:cNvPr>
          <p:cNvSpPr>
            <a:spLocks noGrp="1"/>
          </p:cNvSpPr>
          <p:nvPr>
            <p:ph type="dt" sz="half" idx="10"/>
          </p:nvPr>
        </p:nvSpPr>
        <p:spPr/>
        <p:txBody>
          <a:bodyPr/>
          <a:lstStyle/>
          <a:p>
            <a:fld id="{CE39A5E4-0D38-4A4B-81F4-6D08976F73A5}" type="datetimeFigureOut">
              <a:rPr lang="es-MX" smtClean="0"/>
              <a:t>04/03/2025</a:t>
            </a:fld>
            <a:endParaRPr lang="es-MX"/>
          </a:p>
        </p:txBody>
      </p:sp>
      <p:sp>
        <p:nvSpPr>
          <p:cNvPr id="6" name="Marcador de pie de página 5">
            <a:extLst>
              <a:ext uri="{FF2B5EF4-FFF2-40B4-BE49-F238E27FC236}">
                <a16:creationId xmlns:a16="http://schemas.microsoft.com/office/drawing/2014/main" id="{7E18ABF2-5276-43A1-B5A7-2CA38223177A}"/>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79A61284-311C-4CFA-8FD6-5D7CB2AC3AD5}"/>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1549216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DE8ECEB8-3FE3-416C-BD06-1AE38A7B5F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2E393B8F-4B19-4647-B95B-62B7A29CBB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56D2FED3-47ED-48C8-BFDC-22A4CB1DC4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39A5E4-0D38-4A4B-81F4-6D08976F73A5}" type="datetimeFigureOut">
              <a:rPr lang="es-MX" smtClean="0"/>
              <a:t>04/03/2025</a:t>
            </a:fld>
            <a:endParaRPr lang="es-MX"/>
          </a:p>
        </p:txBody>
      </p:sp>
      <p:sp>
        <p:nvSpPr>
          <p:cNvPr id="5" name="Marcador de pie de página 4">
            <a:extLst>
              <a:ext uri="{FF2B5EF4-FFF2-40B4-BE49-F238E27FC236}">
                <a16:creationId xmlns:a16="http://schemas.microsoft.com/office/drawing/2014/main" id="{04FBC074-B260-4646-84FC-8A31BEF362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F078E8B8-B072-4F0A-9EF1-7223A09047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AA67D1-D7EB-41C1-A52B-EC507544C92D}" type="slidenum">
              <a:rPr lang="es-MX" smtClean="0"/>
              <a:t>‹Nº›</a:t>
            </a:fld>
            <a:endParaRPr lang="es-MX"/>
          </a:p>
        </p:txBody>
      </p:sp>
    </p:spTree>
    <p:extLst>
      <p:ext uri="{BB962C8B-B14F-4D97-AF65-F5344CB8AC3E}">
        <p14:creationId xmlns:p14="http://schemas.microsoft.com/office/powerpoint/2010/main" val="2411330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ieccloud.iec-sis.org.mx/index.php/s/dsMS4ebfW7bzB2O"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8300091-5C2B-4E06-B221-44C35FFD0B3B}"/>
              </a:ext>
            </a:extLst>
          </p:cNvPr>
          <p:cNvSpPr txBox="1"/>
          <p:nvPr/>
        </p:nvSpPr>
        <p:spPr>
          <a:xfrm>
            <a:off x="874751" y="4114799"/>
            <a:ext cx="5837274" cy="646331"/>
          </a:xfrm>
          <a:prstGeom prst="rect">
            <a:avLst/>
          </a:prstGeom>
          <a:noFill/>
        </p:spPr>
        <p:txBody>
          <a:bodyPr wrap="square" rtlCol="0">
            <a:spAutoFit/>
          </a:bodyPr>
          <a:lstStyle/>
          <a:p>
            <a:pPr algn="ctr"/>
            <a:r>
              <a:rPr lang="es-MX" sz="3600" dirty="0">
                <a:solidFill>
                  <a:schemeClr val="bg1"/>
                </a:solidFill>
                <a:latin typeface="Gotham Bold" panose="02000803030000020004" pitchFamily="2" charset="0"/>
              </a:rPr>
              <a:t>ACTIVIDADES </a:t>
            </a:r>
          </a:p>
        </p:txBody>
      </p:sp>
      <p:sp>
        <p:nvSpPr>
          <p:cNvPr id="5" name="CuadroTexto 4">
            <a:extLst>
              <a:ext uri="{FF2B5EF4-FFF2-40B4-BE49-F238E27FC236}">
                <a16:creationId xmlns:a16="http://schemas.microsoft.com/office/drawing/2014/main" id="{95F5B0B7-C590-42B9-BEEA-E08C1229EA57}"/>
              </a:ext>
            </a:extLst>
          </p:cNvPr>
          <p:cNvSpPr txBox="1"/>
          <p:nvPr/>
        </p:nvSpPr>
        <p:spPr>
          <a:xfrm>
            <a:off x="874751" y="4454861"/>
            <a:ext cx="5837274" cy="1938992"/>
          </a:xfrm>
          <a:prstGeom prst="rect">
            <a:avLst/>
          </a:prstGeom>
          <a:noFill/>
        </p:spPr>
        <p:txBody>
          <a:bodyPr wrap="square" rtlCol="0">
            <a:spAutoFit/>
          </a:bodyPr>
          <a:lstStyle/>
          <a:p>
            <a:pPr algn="ctr"/>
            <a:r>
              <a:rPr lang="es-MX" sz="6000">
                <a:solidFill>
                  <a:schemeClr val="bg1"/>
                </a:solidFill>
                <a:latin typeface="Gotham Bold" panose="02000803030000020004" pitchFamily="2" charset="0"/>
              </a:rPr>
              <a:t>CONSEJERO PRESIDENTE</a:t>
            </a:r>
            <a:endParaRPr lang="es-MX" sz="6000" dirty="0">
              <a:solidFill>
                <a:schemeClr val="bg1"/>
              </a:solidFill>
              <a:latin typeface="Gotham Bold" panose="02000803030000020004" pitchFamily="2" charset="0"/>
            </a:endParaRPr>
          </a:p>
        </p:txBody>
      </p:sp>
      <p:cxnSp>
        <p:nvCxnSpPr>
          <p:cNvPr id="9" name="Conector recto 8">
            <a:extLst>
              <a:ext uri="{FF2B5EF4-FFF2-40B4-BE49-F238E27FC236}">
                <a16:creationId xmlns:a16="http://schemas.microsoft.com/office/drawing/2014/main" id="{8F547564-0686-4708-8F3A-8F26CD633D46}"/>
              </a:ext>
            </a:extLst>
          </p:cNvPr>
          <p:cNvCxnSpPr>
            <a:cxnSpLocks/>
          </p:cNvCxnSpPr>
          <p:nvPr/>
        </p:nvCxnSpPr>
        <p:spPr>
          <a:xfrm>
            <a:off x="607219" y="4133850"/>
            <a:ext cx="2878931"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E39E8B66-4BB0-4149-A07D-542E25672D7C}"/>
              </a:ext>
            </a:extLst>
          </p:cNvPr>
          <p:cNvCxnSpPr>
            <a:cxnSpLocks/>
          </p:cNvCxnSpPr>
          <p:nvPr/>
        </p:nvCxnSpPr>
        <p:spPr>
          <a:xfrm>
            <a:off x="607219" y="6087583"/>
            <a:ext cx="1186412"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30501009-19E2-451C-95DD-A108FABF8A48}"/>
              </a:ext>
            </a:extLst>
          </p:cNvPr>
          <p:cNvCxnSpPr>
            <a:cxnSpLocks/>
          </p:cNvCxnSpPr>
          <p:nvPr/>
        </p:nvCxnSpPr>
        <p:spPr>
          <a:xfrm>
            <a:off x="635793" y="4114800"/>
            <a:ext cx="0" cy="1972783"/>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Conector recto 11">
            <a:extLst>
              <a:ext uri="{FF2B5EF4-FFF2-40B4-BE49-F238E27FC236}">
                <a16:creationId xmlns:a16="http://schemas.microsoft.com/office/drawing/2014/main" id="{DEEBC596-7DE8-45B8-8CB6-044A7506BB3B}"/>
              </a:ext>
            </a:extLst>
          </p:cNvPr>
          <p:cNvCxnSpPr>
            <a:cxnSpLocks/>
          </p:cNvCxnSpPr>
          <p:nvPr/>
        </p:nvCxnSpPr>
        <p:spPr>
          <a:xfrm flipH="1">
            <a:off x="4049712" y="4133850"/>
            <a:ext cx="2878931"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Conector recto 12">
            <a:extLst>
              <a:ext uri="{FF2B5EF4-FFF2-40B4-BE49-F238E27FC236}">
                <a16:creationId xmlns:a16="http://schemas.microsoft.com/office/drawing/2014/main" id="{F04F1FD1-075D-47C3-A651-A7C54645B7C5}"/>
              </a:ext>
            </a:extLst>
          </p:cNvPr>
          <p:cNvCxnSpPr>
            <a:cxnSpLocks/>
          </p:cNvCxnSpPr>
          <p:nvPr/>
        </p:nvCxnSpPr>
        <p:spPr>
          <a:xfrm flipH="1">
            <a:off x="5802923" y="6087583"/>
            <a:ext cx="1125721"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Conector recto 13">
            <a:extLst>
              <a:ext uri="{FF2B5EF4-FFF2-40B4-BE49-F238E27FC236}">
                <a16:creationId xmlns:a16="http://schemas.microsoft.com/office/drawing/2014/main" id="{FAACCD7C-CCCF-4D76-B8D5-AB7589238874}"/>
              </a:ext>
            </a:extLst>
          </p:cNvPr>
          <p:cNvCxnSpPr>
            <a:cxnSpLocks/>
          </p:cNvCxnSpPr>
          <p:nvPr/>
        </p:nvCxnSpPr>
        <p:spPr>
          <a:xfrm>
            <a:off x="6900861" y="4114799"/>
            <a:ext cx="0" cy="199787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pic>
        <p:nvPicPr>
          <p:cNvPr id="17" name="Imagen 16">
            <a:extLst>
              <a:ext uri="{FF2B5EF4-FFF2-40B4-BE49-F238E27FC236}">
                <a16:creationId xmlns:a16="http://schemas.microsoft.com/office/drawing/2014/main" id="{C202DBCA-A62C-4A21-AAB1-2C189512A5C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19047" y="552793"/>
            <a:ext cx="3457989" cy="1188084"/>
          </a:xfrm>
          <a:prstGeom prst="rect">
            <a:avLst/>
          </a:prstGeom>
        </p:spPr>
      </p:pic>
    </p:spTree>
    <p:extLst>
      <p:ext uri="{BB962C8B-B14F-4D97-AF65-F5344CB8AC3E}">
        <p14:creationId xmlns:p14="http://schemas.microsoft.com/office/powerpoint/2010/main" val="3715851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8"/>
          <a:ext cx="11688789" cy="5237940"/>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Firma de plan de Trabajo Conjunto para la Promoción de la Participación Ciudadana en la Elección del Poder Judicial de la entidad.</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12/02/2025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Consejero Presidente</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Consejerías Electorales</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Secretario Ejecutivo</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Vocal Ejecutivo INE Local</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INE</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El instituto Electoral de Coahuila y la Junta Local del INE Coahuila firmaron el Plan de Trabajo </a:t>
                      </a:r>
                      <a:br>
                        <a:rPr lang="es-ES"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br>
                      <a:r>
                        <a:rPr lang="es-ES"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Conjunto para la Promoción de la Participación Ciudadana en la elección del Poder Judicial de la entidad.</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082193688"/>
                  </a:ext>
                </a:extLst>
              </a:tr>
              <a:tr h="76693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3er Conversatorio Reforma Electoral el Desafío de los Institutos Electorales Locales.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13/02/2025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Consejero Presidente</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Participó como dialogante en el 3er conversatorio Reforma Electoral el Desafío de los Institutos Electorales Locales.</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7576694"/>
                  </a:ext>
                </a:extLst>
              </a:tr>
              <a:tr h="76339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Urgente de la Comisión Especial de Elecciones Judiciales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13/02/2025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Electorales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Extraordinaria Urgente de la Comisión Especial de Elecciones Judiciales.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675731398"/>
                  </a:ext>
                </a:extLst>
              </a:tr>
              <a:tr h="62917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del Consejo General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13/02/2025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Electorales </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Secretario Ejecutivo</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y se presidió la Sesión Extraordinaria 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795314439"/>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Capacitación de Comités Judiciales Electorales Distritales.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14/02/2025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Consejerías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Personal del IEC</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lvl="0" algn="l"/>
                      <a:r>
                        <a:rPr lang="es-ES"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Integrantes de los Comités Judiciales Electorales Distritales recibieron capacitación para el correcto desarrollo de sus funciones, previo a su instalación.</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159160188"/>
                  </a:ext>
                </a:extLst>
              </a:tr>
            </a:tbl>
          </a:graphicData>
        </a:graphic>
      </p:graphicFrame>
      <p:grpSp>
        <p:nvGrpSpPr>
          <p:cNvPr id="5" name="Grupo 4">
            <a:extLst>
              <a:ext uri="{FF2B5EF4-FFF2-40B4-BE49-F238E27FC236}">
                <a16:creationId xmlns:a16="http://schemas.microsoft.com/office/drawing/2014/main" id="{DC0D21C4-5E67-DE52-142A-D0084686009A}"/>
              </a:ext>
            </a:extLst>
          </p:cNvPr>
          <p:cNvGrpSpPr/>
          <p:nvPr/>
        </p:nvGrpSpPr>
        <p:grpSpPr>
          <a:xfrm>
            <a:off x="6797760" y="282799"/>
            <a:ext cx="5153658" cy="738669"/>
            <a:chOff x="11192838" y="864444"/>
            <a:chExt cx="8419687" cy="516012"/>
          </a:xfrm>
        </p:grpSpPr>
        <p:sp>
          <p:nvSpPr>
            <p:cNvPr id="6" name="Rectángulo 5">
              <a:extLst>
                <a:ext uri="{FF2B5EF4-FFF2-40B4-BE49-F238E27FC236}">
                  <a16:creationId xmlns:a16="http://schemas.microsoft.com/office/drawing/2014/main" id="{B7CD4F66-6C01-A6F2-868C-000003A2C472}"/>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28 de febrero de 2025</a:t>
              </a:r>
            </a:p>
            <a:p>
              <a:r>
                <a:rPr lang="es-MX" sz="1050" dirty="0">
                  <a:solidFill>
                    <a:schemeClr val="bg1">
                      <a:lumMod val="50000"/>
                    </a:schemeClr>
                  </a:solidFill>
                </a:rPr>
                <a:t>Periodo que se Informa: </a:t>
              </a:r>
            </a:p>
            <a:p>
              <a:r>
                <a:rPr lang="es-MX" sz="1050" b="1" dirty="0">
                  <a:solidFill>
                    <a:srgbClr val="6F0579"/>
                  </a:solidFill>
                </a:rPr>
                <a:t>01 al 28 de febrero de 2025</a:t>
              </a:r>
            </a:p>
          </p:txBody>
        </p:sp>
        <p:sp>
          <p:nvSpPr>
            <p:cNvPr id="7" name="Rectángulo 6">
              <a:extLst>
                <a:ext uri="{FF2B5EF4-FFF2-40B4-BE49-F238E27FC236}">
                  <a16:creationId xmlns:a16="http://schemas.microsoft.com/office/drawing/2014/main" id="{B6EB0A01-5F52-0417-4411-FB4A902B1A3B}"/>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981154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8"/>
          <a:ext cx="11688789" cy="5379265"/>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72310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Instalación del Comité Judicial Electoral de Saltillo.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15/02/2025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Comité Judicial Electoral Distrital 08</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Consejerías Electorales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El Presidente del IEC, Óscar Daniel Rodríguez Fuentes y la Consejera Electoral Beatriz Eugenia Rodríguez Villanueva, asistieron a la Sesión de Instalación del Comité Judicial Electoral Distrital 08, con cabecera en el municipio de Saltillo. </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212833988"/>
                  </a:ext>
                </a:extLst>
              </a:tr>
              <a:tr h="147646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Instalación del Comité Judicial Electoral de Parras.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15/02/2025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Comité Judicial Electoral Distrital 03</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Consejerías Electorales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El Presidente del IEC, Óscar Daniel Rodríguez Fuentes asistió a la Sesión de Instalación del Comité Judicial Electoral Distrital 03, con cabecera en el municipio de Parras.</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361936998"/>
                  </a:ext>
                </a:extLst>
              </a:tr>
              <a:tr h="1174459">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Mesa de Consejerías.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18/02/2025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Consejero Presidente</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Consejerías Electorales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de las Consejerías Electorales del IEC y Secretario Ejecutivo, donde se abordaron temas referentes a la Elección Judicial 2024-2025.</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200345164"/>
                  </a:ext>
                </a:extLst>
              </a:tr>
            </a:tbl>
          </a:graphicData>
        </a:graphic>
      </p:graphicFrame>
      <p:grpSp>
        <p:nvGrpSpPr>
          <p:cNvPr id="5" name="Grupo 4">
            <a:extLst>
              <a:ext uri="{FF2B5EF4-FFF2-40B4-BE49-F238E27FC236}">
                <a16:creationId xmlns:a16="http://schemas.microsoft.com/office/drawing/2014/main" id="{2BE543A9-023C-FE04-B1B1-CF5A96AE198B}"/>
              </a:ext>
            </a:extLst>
          </p:cNvPr>
          <p:cNvGrpSpPr/>
          <p:nvPr/>
        </p:nvGrpSpPr>
        <p:grpSpPr>
          <a:xfrm>
            <a:off x="6797760" y="282799"/>
            <a:ext cx="5153658" cy="738669"/>
            <a:chOff x="11192838" y="864444"/>
            <a:chExt cx="8419687" cy="516012"/>
          </a:xfrm>
        </p:grpSpPr>
        <p:sp>
          <p:nvSpPr>
            <p:cNvPr id="6" name="Rectángulo 5">
              <a:extLst>
                <a:ext uri="{FF2B5EF4-FFF2-40B4-BE49-F238E27FC236}">
                  <a16:creationId xmlns:a16="http://schemas.microsoft.com/office/drawing/2014/main" id="{A65B9205-505C-5E72-7E3A-3B6B8FD6AE6D}"/>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28 de febrero de 2025</a:t>
              </a:r>
            </a:p>
            <a:p>
              <a:r>
                <a:rPr lang="es-MX" sz="1050" dirty="0">
                  <a:solidFill>
                    <a:schemeClr val="bg1">
                      <a:lumMod val="50000"/>
                    </a:schemeClr>
                  </a:solidFill>
                </a:rPr>
                <a:t>Periodo que se Informa: </a:t>
              </a:r>
            </a:p>
            <a:p>
              <a:r>
                <a:rPr lang="es-MX" sz="1050" b="1" dirty="0">
                  <a:solidFill>
                    <a:srgbClr val="6F0579"/>
                  </a:solidFill>
                </a:rPr>
                <a:t>01 al 28 de febrero de 2025</a:t>
              </a:r>
            </a:p>
          </p:txBody>
        </p:sp>
        <p:sp>
          <p:nvSpPr>
            <p:cNvPr id="7" name="Rectángulo 6">
              <a:extLst>
                <a:ext uri="{FF2B5EF4-FFF2-40B4-BE49-F238E27FC236}">
                  <a16:creationId xmlns:a16="http://schemas.microsoft.com/office/drawing/2014/main" id="{53D6ADCD-4984-D61B-6F74-645C5E091985}"/>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1498494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8"/>
          <a:ext cx="11688789" cy="5334100"/>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84226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Solemne con motivo del Día del Ejército Mexicano.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19/02/2025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Congreso del Estado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Consejero Presidente</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Consejerías Electorales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Congreso del Estado de Coahuila</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Se asistió a la Sesión Solemne con motivo del Día del Ejército, LXIII Legislatura del Congreso del Estado de Coahuila de Zaragoza.</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399858301"/>
                  </a:ext>
                </a:extLst>
              </a:tr>
              <a:tr h="134223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Capacitación en Materia de Redes Socio Digitales y Juventudes.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19/02/2025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Consejero Presidente</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Consejerías Electorales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Organización de Fuerza Ciudadana A.C.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Se dio la bienvenida a la capacitación en material de redes socio-digitales y juventudes impartida por Gloria Alcocer Olmos, Directora Ejecutiva de la Organización de Fuerza Ciudadana, A. C.</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917021712"/>
                  </a:ext>
                </a:extLst>
              </a:tr>
              <a:tr h="149991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Informe anual de Labores de la Sala Regional Monterrey.</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20/02/2025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Salón de Plenos SRM</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Consejerías Electorales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Integrantes del Consejo General del IEC asistieron al informe de actividades presentado por la Magistrada Claudia Valle </a:t>
                      </a:r>
                      <a:r>
                        <a:rPr lang="es-ES" sz="1200" u="none" strike="noStrike" dirty="0" err="1">
                          <a:effectLst/>
                          <a:latin typeface="Segoe UI" panose="020B0502040204020203" pitchFamily="34" charset="0"/>
                          <a:cs typeface="Segoe UI" panose="020B0502040204020203" pitchFamily="34" charset="0"/>
                        </a:rPr>
                        <a:t>Aguilasocho</a:t>
                      </a:r>
                      <a:r>
                        <a:rPr lang="es-ES" sz="1200" u="none" strike="noStrike" dirty="0">
                          <a:effectLst/>
                          <a:latin typeface="Segoe UI" panose="020B0502040204020203" pitchFamily="34" charset="0"/>
                          <a:cs typeface="Segoe UI" panose="020B0502040204020203" pitchFamily="34" charset="0"/>
                        </a:rPr>
                        <a:t>, Presidenta de la Sala Regional Monterrey del Tribunal Electoral del Poder Judicial de la Federación.</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944983203"/>
                  </a:ext>
                </a:extLst>
              </a:tr>
              <a:tr h="64445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Comisión de Prerrogativas y Partidos Políticos.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24/02/2025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de juntas del 4to piso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Consejero Presidente</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Consejerías Electorales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Se asistió a la Reunión de trabajo con integrantes de la </a:t>
                      </a:r>
                      <a:r>
                        <a:rPr lang="es-MX" sz="1200" kern="1200" dirty="0">
                          <a:solidFill>
                            <a:schemeClr val="dk1"/>
                          </a:solidFill>
                          <a:effectLst/>
                          <a:latin typeface="Segoe UI" panose="020B0502040204020203" pitchFamily="34" charset="0"/>
                          <a:ea typeface="+mn-ea"/>
                          <a:cs typeface="Segoe UI" panose="020B0502040204020203" pitchFamily="34" charset="0"/>
                        </a:rPr>
                        <a:t>Comisión de Prerrogativas y Partidos Políticos.</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503020923"/>
                  </a:ext>
                </a:extLst>
              </a:tr>
            </a:tbl>
          </a:graphicData>
        </a:graphic>
      </p:graphicFrame>
      <p:grpSp>
        <p:nvGrpSpPr>
          <p:cNvPr id="5" name="Grupo 4">
            <a:extLst>
              <a:ext uri="{FF2B5EF4-FFF2-40B4-BE49-F238E27FC236}">
                <a16:creationId xmlns:a16="http://schemas.microsoft.com/office/drawing/2014/main" id="{427594C7-CB68-8BD6-85B8-FBB9C54AF65B}"/>
              </a:ext>
            </a:extLst>
          </p:cNvPr>
          <p:cNvGrpSpPr/>
          <p:nvPr/>
        </p:nvGrpSpPr>
        <p:grpSpPr>
          <a:xfrm>
            <a:off x="6797760" y="282799"/>
            <a:ext cx="5153658" cy="738669"/>
            <a:chOff x="11192838" y="864444"/>
            <a:chExt cx="8419687" cy="516012"/>
          </a:xfrm>
        </p:grpSpPr>
        <p:sp>
          <p:nvSpPr>
            <p:cNvPr id="6" name="Rectángulo 5">
              <a:extLst>
                <a:ext uri="{FF2B5EF4-FFF2-40B4-BE49-F238E27FC236}">
                  <a16:creationId xmlns:a16="http://schemas.microsoft.com/office/drawing/2014/main" id="{F9DC81EB-6324-9A07-B72A-9272F23A4BC0}"/>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28 de febrero de 2025</a:t>
              </a:r>
            </a:p>
            <a:p>
              <a:r>
                <a:rPr lang="es-MX" sz="1050" dirty="0">
                  <a:solidFill>
                    <a:schemeClr val="bg1">
                      <a:lumMod val="50000"/>
                    </a:schemeClr>
                  </a:solidFill>
                </a:rPr>
                <a:t>Periodo que se Informa: </a:t>
              </a:r>
            </a:p>
            <a:p>
              <a:r>
                <a:rPr lang="es-MX" sz="1050" b="1" dirty="0">
                  <a:solidFill>
                    <a:srgbClr val="6F0579"/>
                  </a:solidFill>
                </a:rPr>
                <a:t>01 al 28 de febrero de 2025</a:t>
              </a:r>
            </a:p>
          </p:txBody>
        </p:sp>
        <p:sp>
          <p:nvSpPr>
            <p:cNvPr id="7" name="Rectángulo 6">
              <a:extLst>
                <a:ext uri="{FF2B5EF4-FFF2-40B4-BE49-F238E27FC236}">
                  <a16:creationId xmlns:a16="http://schemas.microsoft.com/office/drawing/2014/main" id="{556AE065-20BF-9864-3715-E310D7D4F4E8}"/>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33330167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9"/>
          <a:ext cx="11688789" cy="4089103"/>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8152">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58698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del Comité de Administración.</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24/02/2025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de juntas del 4to piso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Consejero Presidente</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Consejerías Electorales</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Secretario Ejecutivo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reunión de trabajo del Comité de Administración.</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250615114"/>
                  </a:ext>
                </a:extLst>
              </a:tr>
              <a:tr h="58698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Mesa de Consejerías.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25/02/2025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de juntas del 4to piso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Consejero Presidente</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Consejerías Electorales</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Secretario Ejecutivo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con Consejerías Electorales del IEC y Secretario Ejecutivo, donde se abordaron temas referentes a la Elección Judicial Local.</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060954961"/>
                  </a:ext>
                </a:extLst>
              </a:tr>
              <a:tr h="58698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de Quejas y Denuncias.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25/02/2025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de juntas del 4to piso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Electorales</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Secretario Ejecutivo</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 asistió a la Sesión </a:t>
                      </a: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Ordinaria de la Comisión de Quejas y Denuncias.</a:t>
                      </a:r>
                      <a:endPar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338814055"/>
                  </a:ext>
                </a:extLst>
              </a:tr>
              <a:tr h="58698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Temporal de Archivos y Gestión Documental.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25/02/2025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Consejero Presidente</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Consejerías Electorales</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Secretario Ejecutivo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Ordinaria de la Comisión Temporal de Archivos y Gestión Documental.</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24158540"/>
                  </a:ext>
                </a:extLst>
              </a:tr>
              <a:tr h="58698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del Comité de Administración.</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25/02/2025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Consejero Presidente</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Consejerías Electorales</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Secretario Ejecutivo</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Ordinaria del Comité de Administración.</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98247693"/>
                  </a:ext>
                </a:extLst>
              </a:tr>
            </a:tbl>
          </a:graphicData>
        </a:graphic>
      </p:graphicFrame>
      <p:grpSp>
        <p:nvGrpSpPr>
          <p:cNvPr id="5" name="Grupo 4">
            <a:extLst>
              <a:ext uri="{FF2B5EF4-FFF2-40B4-BE49-F238E27FC236}">
                <a16:creationId xmlns:a16="http://schemas.microsoft.com/office/drawing/2014/main" id="{C14E3041-9369-4904-7349-42A893E11ABC}"/>
              </a:ext>
            </a:extLst>
          </p:cNvPr>
          <p:cNvGrpSpPr/>
          <p:nvPr/>
        </p:nvGrpSpPr>
        <p:grpSpPr>
          <a:xfrm>
            <a:off x="6797760" y="282799"/>
            <a:ext cx="5153658" cy="738669"/>
            <a:chOff x="11192838" y="864444"/>
            <a:chExt cx="8419687" cy="516012"/>
          </a:xfrm>
        </p:grpSpPr>
        <p:sp>
          <p:nvSpPr>
            <p:cNvPr id="6" name="Rectángulo 5">
              <a:extLst>
                <a:ext uri="{FF2B5EF4-FFF2-40B4-BE49-F238E27FC236}">
                  <a16:creationId xmlns:a16="http://schemas.microsoft.com/office/drawing/2014/main" id="{7FC3D728-69F7-5518-622D-9AF79FE9454D}"/>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28 de febrero de 2025</a:t>
              </a:r>
            </a:p>
            <a:p>
              <a:r>
                <a:rPr lang="es-MX" sz="1050" dirty="0">
                  <a:solidFill>
                    <a:schemeClr val="bg1">
                      <a:lumMod val="50000"/>
                    </a:schemeClr>
                  </a:solidFill>
                </a:rPr>
                <a:t>Periodo que se Informa: </a:t>
              </a:r>
            </a:p>
            <a:p>
              <a:r>
                <a:rPr lang="es-MX" sz="1050" b="1" dirty="0">
                  <a:solidFill>
                    <a:srgbClr val="6F0579"/>
                  </a:solidFill>
                </a:rPr>
                <a:t>01 al 28 de febrero de 2025</a:t>
              </a:r>
            </a:p>
          </p:txBody>
        </p:sp>
        <p:sp>
          <p:nvSpPr>
            <p:cNvPr id="7" name="Rectángulo 6">
              <a:extLst>
                <a:ext uri="{FF2B5EF4-FFF2-40B4-BE49-F238E27FC236}">
                  <a16:creationId xmlns:a16="http://schemas.microsoft.com/office/drawing/2014/main" id="{2803AA8E-E8D7-9CAA-1062-1D40B8E142D9}"/>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3329232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9"/>
          <a:ext cx="11688789" cy="4140786"/>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69329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de la Comisión de Prerrogativas y Partidos Políticos.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25/02/2025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Consejero Presidente</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Consejerías Electorales</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Secretario Ejecutivo</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Partidos Políticos</a:t>
                      </a: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Extraordinaria de la Comisión de Prerrogativas. </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77567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Editorial y de Difusión de la Cultura Democrática.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25/02/2025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Consejero Presidente</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Consejerías Electorales</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Secretario Ejecutivo</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Partidos Políticos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Ordinaria de la Comisión Editorial y de Difusión de la Cultura Democrática.</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060954961"/>
                  </a:ext>
                </a:extLst>
              </a:tr>
              <a:tr h="8176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de Paridad de Género e Inclusión.</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25/02/2025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p>
                    <a:p>
                      <a:pPr algn="ctr" fontAlgn="ctr"/>
                      <a:r>
                        <a:rPr lang="es-ES" sz="1200" u="none" strike="noStrike" dirty="0">
                          <a:effectLst/>
                          <a:latin typeface="Segoe UI" panose="020B0502040204020203" pitchFamily="34" charset="0"/>
                          <a:cs typeface="Segoe UI" panose="020B0502040204020203" pitchFamily="34" charset="0"/>
                        </a:rPr>
                        <a:t>Secretario Ejecutivo</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Partidos Políticos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r>
                        <a:rPr lang="es-ES" sz="1200" u="none" strike="noStrike" dirty="0">
                          <a:effectLst/>
                          <a:latin typeface="Segoe UI" panose="020B0502040204020203" pitchFamily="34" charset="0"/>
                          <a:cs typeface="Segoe UI" panose="020B0502040204020203" pitchFamily="34" charset="0"/>
                        </a:rPr>
                        <a:t>Se asistió a la Sesión Ordinaria de la Comisión de Paridad de Género e Inclusión.</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613604730"/>
                  </a:ext>
                </a:extLst>
              </a:tr>
              <a:tr h="8176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de Vinculación con el INE y OPLES.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25/02/2025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Consejero Presidente</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Consejerías Electorales</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Secretario Ejecutivo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Partidos Políticos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y se presidió la Sesión Ordinaria de la Comisión de Vinculación con el INE y OPLES.</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338814055"/>
                  </a:ext>
                </a:extLst>
              </a:tr>
              <a:tr h="62665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de Organización Electoral.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25/02/2025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Consejero Presidente</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Consejerías Electorales</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Secretario Ejecutivo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Partidos Políticos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y se presidió la Sesión Ordinaria de la Comisión de Organización Electoral.</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658687753"/>
                  </a:ext>
                </a:extLst>
              </a:tr>
            </a:tbl>
          </a:graphicData>
        </a:graphic>
      </p:graphicFrame>
      <p:grpSp>
        <p:nvGrpSpPr>
          <p:cNvPr id="5" name="Grupo 4">
            <a:extLst>
              <a:ext uri="{FF2B5EF4-FFF2-40B4-BE49-F238E27FC236}">
                <a16:creationId xmlns:a16="http://schemas.microsoft.com/office/drawing/2014/main" id="{50C46DD8-8864-4CB7-02E3-8A69C92C0E15}"/>
              </a:ext>
            </a:extLst>
          </p:cNvPr>
          <p:cNvGrpSpPr/>
          <p:nvPr/>
        </p:nvGrpSpPr>
        <p:grpSpPr>
          <a:xfrm>
            <a:off x="6797760" y="282799"/>
            <a:ext cx="5153658" cy="738669"/>
            <a:chOff x="11192838" y="864444"/>
            <a:chExt cx="8419687" cy="516012"/>
          </a:xfrm>
        </p:grpSpPr>
        <p:sp>
          <p:nvSpPr>
            <p:cNvPr id="6" name="Rectángulo 5">
              <a:extLst>
                <a:ext uri="{FF2B5EF4-FFF2-40B4-BE49-F238E27FC236}">
                  <a16:creationId xmlns:a16="http://schemas.microsoft.com/office/drawing/2014/main" id="{92B7B6FC-4A29-F14A-1472-F0BB172AA617}"/>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28 de febrero de 2025</a:t>
              </a:r>
            </a:p>
            <a:p>
              <a:r>
                <a:rPr lang="es-MX" sz="1050" dirty="0">
                  <a:solidFill>
                    <a:schemeClr val="bg1">
                      <a:lumMod val="50000"/>
                    </a:schemeClr>
                  </a:solidFill>
                </a:rPr>
                <a:t>Periodo que se Informa: </a:t>
              </a:r>
            </a:p>
            <a:p>
              <a:r>
                <a:rPr lang="es-MX" sz="1050" b="1" dirty="0">
                  <a:solidFill>
                    <a:srgbClr val="6F0579"/>
                  </a:solidFill>
                </a:rPr>
                <a:t>01 al 28 de febrero de 2025</a:t>
              </a:r>
            </a:p>
          </p:txBody>
        </p:sp>
        <p:sp>
          <p:nvSpPr>
            <p:cNvPr id="7" name="Rectángulo 6">
              <a:extLst>
                <a:ext uri="{FF2B5EF4-FFF2-40B4-BE49-F238E27FC236}">
                  <a16:creationId xmlns:a16="http://schemas.microsoft.com/office/drawing/2014/main" id="{A539E160-8BAE-9FA0-1456-9527422155A9}"/>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22969019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9"/>
          <a:ext cx="11688789" cy="3709975"/>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69045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Solemne 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27/02/2025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p>
                    <a:p>
                      <a:pPr algn="ctr" fontAlgn="ctr"/>
                      <a:r>
                        <a:rPr lang="es-ES" sz="1200" u="none" strike="noStrike" dirty="0">
                          <a:effectLst/>
                          <a:latin typeface="Segoe UI" panose="020B0502040204020203" pitchFamily="34" charset="0"/>
                          <a:cs typeface="Segoe UI" panose="020B0502040204020203" pitchFamily="34" charset="0"/>
                        </a:rPr>
                        <a:t>Secretario Ejecutivo</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Partidos Políticos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Se asistió y se presidió la Sesión Solemne del Consejo General del Instituto Electoral de Coahuila.</a:t>
                      </a:r>
                      <a:endParaRPr lang="es-MX"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613604730"/>
                  </a:ext>
                </a:extLst>
              </a:tr>
              <a:tr h="791473">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27/02/2025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p>
                    <a:p>
                      <a:pPr algn="ctr" fontAlgn="ctr"/>
                      <a:r>
                        <a:rPr lang="es-ES" sz="1200" u="none" strike="noStrike" dirty="0">
                          <a:effectLst/>
                          <a:latin typeface="Segoe UI" panose="020B0502040204020203" pitchFamily="34" charset="0"/>
                          <a:cs typeface="Segoe UI" panose="020B0502040204020203" pitchFamily="34" charset="0"/>
                        </a:rPr>
                        <a:t>Secretario Ejecutivo</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Partidos Políticos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Se asistió y se presidió la Sesión Ordinaria del Consejo General del Instituto Electoral de Coahuila.</a:t>
                      </a:r>
                      <a:endParaRPr lang="es-MX"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510884156"/>
                  </a:ext>
                </a:extLst>
              </a:tr>
              <a:tr h="38999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del Consejo General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27/02/2025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 </a:t>
                      </a:r>
                    </a:p>
                    <a:p>
                      <a:pPr algn="ctr" fontAlgn="ctr"/>
                      <a:r>
                        <a:rPr lang="es-ES" sz="1200" u="none" strike="noStrike" dirty="0">
                          <a:effectLst/>
                          <a:latin typeface="Segoe UI" panose="020B0502040204020203" pitchFamily="34" charset="0"/>
                          <a:cs typeface="Segoe UI" panose="020B0502040204020203" pitchFamily="34" charset="0"/>
                        </a:rPr>
                        <a:t>Secretario Ejecutivo</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Partidos Políticos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Se asistió y se presidió la Sesión Extraordinaria del Consejo General.</a:t>
                      </a:r>
                      <a:endParaRPr lang="es-MX"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60138421"/>
                  </a:ext>
                </a:extLst>
              </a:tr>
              <a:tr h="38999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Conferencia de la No Discriminación.</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28/02/2025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Auditorio Manuel H. Gil Vara de la Presidencia Municipal de Ramos Arizpe.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Consejero Presidente</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El Consejero Presidente ofreció una charla sobre el Día Internacional de la Cero Discriminación en el Ayuntamiento de Ramos Arizpe.</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24699082"/>
                  </a:ext>
                </a:extLst>
              </a:tr>
            </a:tbl>
          </a:graphicData>
        </a:graphic>
      </p:graphicFrame>
      <p:grpSp>
        <p:nvGrpSpPr>
          <p:cNvPr id="5" name="Grupo 4">
            <a:extLst>
              <a:ext uri="{FF2B5EF4-FFF2-40B4-BE49-F238E27FC236}">
                <a16:creationId xmlns:a16="http://schemas.microsoft.com/office/drawing/2014/main" id="{D6C6BBF6-EAD0-2B24-C093-434AE34FD7FF}"/>
              </a:ext>
            </a:extLst>
          </p:cNvPr>
          <p:cNvGrpSpPr/>
          <p:nvPr/>
        </p:nvGrpSpPr>
        <p:grpSpPr>
          <a:xfrm>
            <a:off x="6797760" y="282799"/>
            <a:ext cx="5153658" cy="738669"/>
            <a:chOff x="11192838" y="864444"/>
            <a:chExt cx="8419687" cy="516012"/>
          </a:xfrm>
        </p:grpSpPr>
        <p:sp>
          <p:nvSpPr>
            <p:cNvPr id="6" name="Rectángulo 5">
              <a:extLst>
                <a:ext uri="{FF2B5EF4-FFF2-40B4-BE49-F238E27FC236}">
                  <a16:creationId xmlns:a16="http://schemas.microsoft.com/office/drawing/2014/main" id="{543D2B92-429D-E023-8119-55BC1E06FF33}"/>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28 de febrero de 2025</a:t>
              </a:r>
            </a:p>
            <a:p>
              <a:r>
                <a:rPr lang="es-MX" sz="1050" dirty="0">
                  <a:solidFill>
                    <a:schemeClr val="bg1">
                      <a:lumMod val="50000"/>
                    </a:schemeClr>
                  </a:solidFill>
                </a:rPr>
                <a:t>Periodo que se Informa: </a:t>
              </a:r>
            </a:p>
            <a:p>
              <a:r>
                <a:rPr lang="es-MX" sz="1050" b="1" dirty="0">
                  <a:solidFill>
                    <a:srgbClr val="6F0579"/>
                  </a:solidFill>
                </a:rPr>
                <a:t>01 al 28 de febrero de 2025</a:t>
              </a:r>
            </a:p>
          </p:txBody>
        </p:sp>
        <p:sp>
          <p:nvSpPr>
            <p:cNvPr id="7" name="Rectángulo 6">
              <a:extLst>
                <a:ext uri="{FF2B5EF4-FFF2-40B4-BE49-F238E27FC236}">
                  <a16:creationId xmlns:a16="http://schemas.microsoft.com/office/drawing/2014/main" id="{4C7247B1-75CD-2EEA-D603-53A0F922D3F7}"/>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38480794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2">
            <a:extLst>
              <a:ext uri="{FF2B5EF4-FFF2-40B4-BE49-F238E27FC236}">
                <a16:creationId xmlns:a16="http://schemas.microsoft.com/office/drawing/2014/main" id="{4E31ECB4-B9AF-4FE4-BD53-9A71BB0A58E6}"/>
              </a:ext>
            </a:extLst>
          </p:cNvPr>
          <p:cNvSpPr>
            <a:spLocks noGrp="1"/>
          </p:cNvSpPr>
          <p:nvPr>
            <p:ph idx="1"/>
          </p:nvPr>
        </p:nvSpPr>
        <p:spPr>
          <a:xfrm>
            <a:off x="1196025" y="2472879"/>
            <a:ext cx="9776638" cy="3174093"/>
          </a:xfrm>
        </p:spPr>
        <p:txBody>
          <a:bodyPr>
            <a:normAutofit/>
          </a:bodyPr>
          <a:lstStyle/>
          <a:p>
            <a:pPr marL="0" indent="0" algn="just">
              <a:buNone/>
            </a:pPr>
            <a:r>
              <a:rPr lang="es-MX" sz="2023" dirty="0">
                <a:solidFill>
                  <a:schemeClr val="tx1">
                    <a:lumMod val="75000"/>
                    <a:lumOff val="25000"/>
                  </a:schemeClr>
                </a:solidFill>
              </a:rPr>
              <a:t>De acuerdo con el periodo de conservación de la información, de conformidad con los Lineamientos Técnicos Generales para la publicación, homologación y estandarización de la información de las obligaciones establecidas en el Título Quinto y en la fracción IV del artículo 31 de la Ley General de Transparencia y Acceso a la Información Pública, que deben de difundir los sujetos obligados en los portales de Internet y en la Plataforma Nacional de Transparencia; se pone a su disposición </a:t>
            </a:r>
            <a:r>
              <a:rPr lang="es-MX" sz="2023" b="1" dirty="0">
                <a:solidFill>
                  <a:schemeClr val="tx1">
                    <a:lumMod val="75000"/>
                    <a:lumOff val="25000"/>
                  </a:schemeClr>
                </a:solidFill>
              </a:rPr>
              <a:t>cualquier otra información de utilidad </a:t>
            </a:r>
            <a:r>
              <a:rPr lang="es-MX" sz="2023" dirty="0">
                <a:solidFill>
                  <a:schemeClr val="tx1">
                    <a:lumMod val="75000"/>
                    <a:lumOff val="25000"/>
                  </a:schemeClr>
                </a:solidFill>
              </a:rPr>
              <a:t>del ejercicio 2023, mediante el siguiente vínculo electrónico:</a:t>
            </a:r>
          </a:p>
          <a:p>
            <a:pPr marL="0" indent="0" algn="just">
              <a:buNone/>
            </a:pPr>
            <a:r>
              <a:rPr lang="es-MX" sz="2023" dirty="0">
                <a:solidFill>
                  <a:schemeClr val="tx1">
                    <a:lumMod val="75000"/>
                    <a:lumOff val="25000"/>
                  </a:schemeClr>
                </a:solidFill>
                <a:hlinkClick r:id="rId2"/>
              </a:rPr>
              <a:t>https://ieccloud.iec-sis.org.mx/index.php/s/dsMS4ebfW7bzB2O</a:t>
            </a:r>
            <a:r>
              <a:rPr lang="es-MX" sz="2023" dirty="0">
                <a:solidFill>
                  <a:schemeClr val="tx1">
                    <a:lumMod val="75000"/>
                    <a:lumOff val="25000"/>
                  </a:schemeClr>
                </a:solidFill>
              </a:rPr>
              <a:t> </a:t>
            </a:r>
          </a:p>
          <a:p>
            <a:pPr marL="0" indent="0" algn="just">
              <a:buNone/>
            </a:pPr>
            <a:endParaRPr lang="es-MX" sz="2023" dirty="0">
              <a:solidFill>
                <a:schemeClr val="tx1">
                  <a:lumMod val="75000"/>
                  <a:lumOff val="25000"/>
                </a:schemeClr>
              </a:solidFill>
            </a:endParaRPr>
          </a:p>
          <a:p>
            <a:pPr marL="0" indent="0" algn="just">
              <a:buNone/>
            </a:pPr>
            <a:endParaRPr lang="es-MX" sz="2052" dirty="0"/>
          </a:p>
          <a:p>
            <a:pPr marL="0" indent="0" algn="just">
              <a:buNone/>
            </a:pPr>
            <a:endParaRPr lang="es-MX" sz="2052" dirty="0"/>
          </a:p>
        </p:txBody>
      </p:sp>
      <p:sp>
        <p:nvSpPr>
          <p:cNvPr id="8" name="Rectángulo 7">
            <a:extLst>
              <a:ext uri="{FF2B5EF4-FFF2-40B4-BE49-F238E27FC236}">
                <a16:creationId xmlns:a16="http://schemas.microsoft.com/office/drawing/2014/main" id="{AF888DA7-CDE4-4EF7-AD6D-97B6E00672BA}"/>
              </a:ext>
            </a:extLst>
          </p:cNvPr>
          <p:cNvSpPr/>
          <p:nvPr/>
        </p:nvSpPr>
        <p:spPr>
          <a:xfrm>
            <a:off x="3046379" y="1193727"/>
            <a:ext cx="5809693" cy="853016"/>
          </a:xfrm>
          <a:prstGeom prst="rect">
            <a:avLst/>
          </a:prstGeom>
          <a:noFill/>
          <a:ln w="38100">
            <a:solidFill>
              <a:srgbClr val="8C5E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374">
              <a:defRPr/>
            </a:pPr>
            <a:endParaRPr lang="es-MX" sz="1539">
              <a:solidFill>
                <a:srgbClr val="8C5E97"/>
              </a:solidFill>
              <a:latin typeface="Calibri" panose="020F0502020204030204"/>
            </a:endParaRPr>
          </a:p>
        </p:txBody>
      </p:sp>
      <p:sp>
        <p:nvSpPr>
          <p:cNvPr id="9" name="CuadroTexto 8">
            <a:extLst>
              <a:ext uri="{FF2B5EF4-FFF2-40B4-BE49-F238E27FC236}">
                <a16:creationId xmlns:a16="http://schemas.microsoft.com/office/drawing/2014/main" id="{42C239D5-E09B-4354-AF52-40D679F65797}"/>
              </a:ext>
            </a:extLst>
          </p:cNvPr>
          <p:cNvSpPr txBox="1"/>
          <p:nvPr/>
        </p:nvSpPr>
        <p:spPr>
          <a:xfrm>
            <a:off x="3541691" y="1396556"/>
            <a:ext cx="5314381" cy="460767"/>
          </a:xfrm>
          <a:prstGeom prst="rect">
            <a:avLst/>
          </a:prstGeom>
          <a:noFill/>
          <a:ln>
            <a:noFill/>
          </a:ln>
        </p:spPr>
        <p:txBody>
          <a:bodyPr wrap="square" rtlCol="0">
            <a:spAutoFit/>
          </a:bodyPr>
          <a:lstStyle/>
          <a:p>
            <a:pPr algn="ctr" defTabSz="385374">
              <a:buClr>
                <a:srgbClr val="732282"/>
              </a:buClr>
              <a:defRPr/>
            </a:pPr>
            <a:r>
              <a:rPr lang="es-MX" sz="2394" dirty="0">
                <a:solidFill>
                  <a:srgbClr val="8C5E97"/>
                </a:solidFill>
                <a:latin typeface="Helvetica" panose="020B0604020202020204" pitchFamily="2" charset="0"/>
              </a:rPr>
              <a:t>Periodo de Conservación</a:t>
            </a:r>
            <a:endParaRPr lang="es-MX" sz="3420" dirty="0">
              <a:solidFill>
                <a:srgbClr val="8C5E97"/>
              </a:solidFill>
              <a:latin typeface="Helvetica" panose="020B0604020202020204" pitchFamily="2" charset="0"/>
            </a:endParaRPr>
          </a:p>
        </p:txBody>
      </p:sp>
      <p:sp>
        <p:nvSpPr>
          <p:cNvPr id="6" name="Rectángulo 5">
            <a:extLst>
              <a:ext uri="{FF2B5EF4-FFF2-40B4-BE49-F238E27FC236}">
                <a16:creationId xmlns:a16="http://schemas.microsoft.com/office/drawing/2014/main" id="{BB73232F-FC2F-30F6-D642-6E7A4F03A734}"/>
              </a:ext>
            </a:extLst>
          </p:cNvPr>
          <p:cNvSpPr/>
          <p:nvPr/>
        </p:nvSpPr>
        <p:spPr>
          <a:xfrm>
            <a:off x="330596" y="6271839"/>
            <a:ext cx="8908042" cy="403444"/>
          </a:xfrm>
          <a:prstGeom prst="rect">
            <a:avLst/>
          </a:prstGeom>
        </p:spPr>
        <p:txBody>
          <a:bodyPr wrap="square">
            <a:spAutoFit/>
          </a:bodyPr>
          <a:lstStyle/>
          <a:p>
            <a:r>
              <a:rPr lang="es-MX" sz="1011" b="1" dirty="0">
                <a:solidFill>
                  <a:schemeClr val="bg1"/>
                </a:solidFill>
                <a:latin typeface="Arial" panose="020B0604020202020204" pitchFamily="34" charset="0"/>
                <a:cs typeface="Arial" panose="020B0604020202020204" pitchFamily="34" charset="0"/>
              </a:rPr>
              <a:t> Fecha de modificación y/o validación: 31 de octubre del 2024</a:t>
            </a:r>
            <a:endParaRPr lang="es-MX" sz="1011" dirty="0">
              <a:solidFill>
                <a:schemeClr val="bg1"/>
              </a:solidFill>
              <a:latin typeface="Arial" panose="020B0604020202020204" pitchFamily="34" charset="0"/>
              <a:cs typeface="Arial" panose="020B0604020202020204" pitchFamily="34" charset="0"/>
            </a:endParaRPr>
          </a:p>
          <a:p>
            <a:r>
              <a:rPr lang="es-MX" sz="1011" b="1" dirty="0">
                <a:solidFill>
                  <a:schemeClr val="bg1"/>
                </a:solidFill>
                <a:latin typeface="Arial" panose="020B0604020202020204" pitchFamily="34" charset="0"/>
                <a:cs typeface="Arial" panose="020B0604020202020204" pitchFamily="34" charset="0"/>
              </a:rPr>
              <a:t> Responsable de generar la información: </a:t>
            </a:r>
            <a:r>
              <a:rPr lang="es-MX" sz="1011" dirty="0">
                <a:solidFill>
                  <a:schemeClr val="bg1"/>
                </a:solidFill>
                <a:latin typeface="Arial" panose="020B0604020202020204" pitchFamily="34" charset="0"/>
                <a:cs typeface="Arial" panose="020B0604020202020204" pitchFamily="34" charset="0"/>
              </a:rPr>
              <a:t>C.P. Aída Leticia De la Garza Muñoz | Dirección Ejecutiva de Administración </a:t>
            </a:r>
            <a:endParaRPr lang="es-MX" sz="1011" dirty="0">
              <a:latin typeface="Arial" panose="020B0604020202020204" pitchFamily="34" charset="0"/>
              <a:cs typeface="Arial" panose="020B0604020202020204" pitchFamily="34" charset="0"/>
            </a:endParaRPr>
          </a:p>
        </p:txBody>
      </p:sp>
      <p:sp>
        <p:nvSpPr>
          <p:cNvPr id="3" name="Título 1">
            <a:extLst>
              <a:ext uri="{FF2B5EF4-FFF2-40B4-BE49-F238E27FC236}">
                <a16:creationId xmlns:a16="http://schemas.microsoft.com/office/drawing/2014/main" id="{0553FA34-B433-B07A-9326-DC585EA65453}"/>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4E8121-A047-9FB7-A31F-357B1FBC52D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5" name="Grupo 4">
            <a:extLst>
              <a:ext uri="{FF2B5EF4-FFF2-40B4-BE49-F238E27FC236}">
                <a16:creationId xmlns:a16="http://schemas.microsoft.com/office/drawing/2014/main" id="{A421CFB4-DE0E-FD4E-0BCF-D8862A0D27D1}"/>
              </a:ext>
            </a:extLst>
          </p:cNvPr>
          <p:cNvGrpSpPr/>
          <p:nvPr/>
        </p:nvGrpSpPr>
        <p:grpSpPr>
          <a:xfrm>
            <a:off x="6797760" y="282799"/>
            <a:ext cx="5153658" cy="738669"/>
            <a:chOff x="11192838" y="864444"/>
            <a:chExt cx="8419687" cy="516012"/>
          </a:xfrm>
        </p:grpSpPr>
        <p:sp>
          <p:nvSpPr>
            <p:cNvPr id="10" name="Rectángulo 9">
              <a:extLst>
                <a:ext uri="{FF2B5EF4-FFF2-40B4-BE49-F238E27FC236}">
                  <a16:creationId xmlns:a16="http://schemas.microsoft.com/office/drawing/2014/main" id="{397D3FF8-8624-2310-3803-E4C4E476511F}"/>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28 de febrero de 2025</a:t>
              </a:r>
            </a:p>
            <a:p>
              <a:r>
                <a:rPr lang="es-MX" sz="1050" dirty="0">
                  <a:solidFill>
                    <a:schemeClr val="bg1">
                      <a:lumMod val="50000"/>
                    </a:schemeClr>
                  </a:solidFill>
                </a:rPr>
                <a:t>Periodo que se Informa: </a:t>
              </a:r>
            </a:p>
            <a:p>
              <a:r>
                <a:rPr lang="es-MX" sz="1050" b="1" dirty="0">
                  <a:solidFill>
                    <a:srgbClr val="6F0579"/>
                  </a:solidFill>
                </a:rPr>
                <a:t>01 al 28 de febrero de 2025</a:t>
              </a:r>
            </a:p>
          </p:txBody>
        </p:sp>
        <p:sp>
          <p:nvSpPr>
            <p:cNvPr id="11" name="Rectángulo 10">
              <a:extLst>
                <a:ext uri="{FF2B5EF4-FFF2-40B4-BE49-F238E27FC236}">
                  <a16:creationId xmlns:a16="http://schemas.microsoft.com/office/drawing/2014/main" id="{6C7A8643-873A-03EB-4173-E551EC5A07ED}"/>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2690005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9"/>
          <a:ext cx="11688789" cy="4982043"/>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Toma de Protesta de Consejero Presidente Provisional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22/01/2025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Sala de sesiones del IEC</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Consejerías del IEC</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14171A"/>
                        </a:solidFill>
                        <a:effectLst/>
                        <a:latin typeface="Segoe UI" panose="020B0502040204020203"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14171A"/>
                          </a:solidFill>
                          <a:effectLst/>
                          <a:latin typeface="Segoe UI" panose="020B0502040204020203" pitchFamily="34" charset="0"/>
                          <a:cs typeface="Segoe UI" panose="020B0502040204020203" pitchFamily="34" charset="0"/>
                        </a:rPr>
                        <a:t>Toma de Protesta de Ley de Acuerdo a la Constitución, del Presidente Provisional.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del Servicio Profesional Electoral Nacional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23/01/2025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del IEC</a:t>
                      </a: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Consejerías del IEC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Ordinaria de la Comisión del Servicio Profesional Electoral Nacional.</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de la Normatividad</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23/01/2025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del IEC</a:t>
                      </a: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Consejerías del IEC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Ordinaria de la Comisión de la Normatividad.</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de Quejas y Denuncias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23/01/2025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del IEC</a:t>
                      </a: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Consejerías del 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Ordinaria de la Comisión de Quejas y Denuncias.</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799288004"/>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del Comité de Administración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23/01/2025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del IEC</a:t>
                      </a: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Consejerías del 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Ordinaria del Comité de Administración.</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498052252"/>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de Prerrogativas y Partidos Políticos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23/01/2025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del IEC</a:t>
                      </a: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Consejerías del 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Partidos Políticos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Ordinaria de la Comisión Prerrogativas y Partidos Políticos.</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488932593"/>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Editorial y de Difusión de la Cultura Democrática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23/01/2025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del IEC</a:t>
                      </a: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Consejerías del 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Partidos Políticos</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Ordinaria de la Comisión Editorial Y de la Difusión de la Cultura Democrática.</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660332923"/>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de Paridad de Género e Inclusión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23/01/2025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del IEC</a:t>
                      </a: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Consejerías del 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Partidos Políticos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Ordinaria de la Comisión de Paridad de Género e Inclusión.</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43731903"/>
                  </a:ext>
                </a:extLst>
              </a:tr>
            </a:tbl>
          </a:graphicData>
        </a:graphic>
      </p:graphicFrame>
      <p:grpSp>
        <p:nvGrpSpPr>
          <p:cNvPr id="5" name="Grupo 4">
            <a:extLst>
              <a:ext uri="{FF2B5EF4-FFF2-40B4-BE49-F238E27FC236}">
                <a16:creationId xmlns:a16="http://schemas.microsoft.com/office/drawing/2014/main" id="{7922347B-4864-CF05-3B31-B498E7ACCAFA}"/>
              </a:ext>
            </a:extLst>
          </p:cNvPr>
          <p:cNvGrpSpPr/>
          <p:nvPr/>
        </p:nvGrpSpPr>
        <p:grpSpPr>
          <a:xfrm>
            <a:off x="6797760" y="282799"/>
            <a:ext cx="5153658" cy="738669"/>
            <a:chOff x="11192838" y="864444"/>
            <a:chExt cx="8419687" cy="516012"/>
          </a:xfrm>
        </p:grpSpPr>
        <p:sp>
          <p:nvSpPr>
            <p:cNvPr id="6" name="Rectángulo 5">
              <a:extLst>
                <a:ext uri="{FF2B5EF4-FFF2-40B4-BE49-F238E27FC236}">
                  <a16:creationId xmlns:a16="http://schemas.microsoft.com/office/drawing/2014/main" id="{27D28D1C-0C6E-4CAD-E127-991118D808BA}"/>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28 de febrero de 2025</a:t>
              </a:r>
            </a:p>
            <a:p>
              <a:r>
                <a:rPr lang="es-MX" sz="1050" dirty="0">
                  <a:solidFill>
                    <a:schemeClr val="bg1">
                      <a:lumMod val="50000"/>
                    </a:schemeClr>
                  </a:solidFill>
                </a:rPr>
                <a:t>Periodo que se Informa: </a:t>
              </a:r>
            </a:p>
            <a:p>
              <a:r>
                <a:rPr lang="es-MX" sz="1050" b="1" dirty="0">
                  <a:solidFill>
                    <a:srgbClr val="6F0579"/>
                  </a:solidFill>
                </a:rPr>
                <a:t>01 al 28 de febrero de 2025</a:t>
              </a:r>
            </a:p>
          </p:txBody>
        </p:sp>
        <p:sp>
          <p:nvSpPr>
            <p:cNvPr id="7" name="Rectángulo 6">
              <a:extLst>
                <a:ext uri="{FF2B5EF4-FFF2-40B4-BE49-F238E27FC236}">
                  <a16:creationId xmlns:a16="http://schemas.microsoft.com/office/drawing/2014/main" id="{23719005-4652-AF93-FE74-8D99BB6BF89F}"/>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2662363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9"/>
          <a:ext cx="11688789" cy="5151186"/>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de Vinculación del INE con los OPLES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23/01/2025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del IEC</a:t>
                      </a: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Consejerías del 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Partidos Políticos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Ordinaria de la Comisión Vinculación del INE con los OPLES.</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799265510"/>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de Organización Electoral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23/01/2025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del IEC</a:t>
                      </a: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Consejerías del 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Partidos Políticos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Ordinaria de la Comisión de Organización Electoral.</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de Educación Cívica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23/01/2025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del IEC</a:t>
                      </a: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Consejerías del 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Partidos Políticos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Ordinaria de la Comisión de Educación Cívica.</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de Transparencia y Acceso a la Información Pública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23/01/2025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del IEC</a:t>
                      </a: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Consejerías del 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Partidos Políticos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Ordinaria de la Comisión de Transparencia y Acceso a la Información Pública.</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Entrega de cuadernillos escritos en el sistema de lectoescritura Braille de las convocatorias para la integración de los Comités Judiciales Electorales Distritales y Observación Electoral.</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24/01/2025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Sala de sesiones del IEC</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Consejerías del IEC</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SIDS</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 entregó por parte de la SIDS los cuadernillos en sistema braille que se utilizarán para la difusión de convocatorias para integración de los Comités Judiciales.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982699623"/>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Informe anual de actividades del Magistrado Presidente del Poder Judicial del Estado de Coahuila de Zaragoza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27/01/2025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Centro de Convenciones de Torreón</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PJECZ</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PJECZ</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al Informe anual de actividades rendido por el Magistrado Presidente del PJECZ.</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694384154"/>
                  </a:ext>
                </a:extLst>
              </a:tr>
            </a:tbl>
          </a:graphicData>
        </a:graphic>
      </p:graphicFrame>
      <p:grpSp>
        <p:nvGrpSpPr>
          <p:cNvPr id="8" name="Grupo 7">
            <a:extLst>
              <a:ext uri="{FF2B5EF4-FFF2-40B4-BE49-F238E27FC236}">
                <a16:creationId xmlns:a16="http://schemas.microsoft.com/office/drawing/2014/main" id="{721310A4-F71B-65CD-DD9B-2261CBB27C48}"/>
              </a:ext>
            </a:extLst>
          </p:cNvPr>
          <p:cNvGrpSpPr/>
          <p:nvPr/>
        </p:nvGrpSpPr>
        <p:grpSpPr>
          <a:xfrm>
            <a:off x="6797760" y="282799"/>
            <a:ext cx="5153658" cy="738669"/>
            <a:chOff x="11192838" y="864444"/>
            <a:chExt cx="8419687" cy="516012"/>
          </a:xfrm>
        </p:grpSpPr>
        <p:sp>
          <p:nvSpPr>
            <p:cNvPr id="9" name="Rectángulo 8">
              <a:extLst>
                <a:ext uri="{FF2B5EF4-FFF2-40B4-BE49-F238E27FC236}">
                  <a16:creationId xmlns:a16="http://schemas.microsoft.com/office/drawing/2014/main" id="{19920B6D-38D1-59CF-5225-138D4D3C0EC0}"/>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28 de febrero de 2025</a:t>
              </a:r>
            </a:p>
            <a:p>
              <a:r>
                <a:rPr lang="es-MX" sz="1050" dirty="0">
                  <a:solidFill>
                    <a:schemeClr val="bg1">
                      <a:lumMod val="50000"/>
                    </a:schemeClr>
                  </a:solidFill>
                </a:rPr>
                <a:t>Periodo que se Informa: </a:t>
              </a:r>
            </a:p>
            <a:p>
              <a:r>
                <a:rPr lang="es-MX" sz="1050" b="1" dirty="0">
                  <a:solidFill>
                    <a:srgbClr val="6F0579"/>
                  </a:solidFill>
                </a:rPr>
                <a:t>01 al 28 de febrero de 2025</a:t>
              </a:r>
            </a:p>
          </p:txBody>
        </p:sp>
        <p:sp>
          <p:nvSpPr>
            <p:cNvPr id="10" name="Rectángulo 9">
              <a:extLst>
                <a:ext uri="{FF2B5EF4-FFF2-40B4-BE49-F238E27FC236}">
                  <a16:creationId xmlns:a16="http://schemas.microsoft.com/office/drawing/2014/main" id="{49E75702-5FDD-0BDD-AE9F-88B553F3EC13}"/>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2965637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225365" y="1136441"/>
          <a:ext cx="11688789" cy="5151186"/>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38228">
                  <a:extLst>
                    <a:ext uri="{9D8B030D-6E8A-4147-A177-3AD203B41FA5}">
                      <a16:colId xmlns:a16="http://schemas.microsoft.com/office/drawing/2014/main" val="2967125531"/>
                    </a:ext>
                  </a:extLst>
                </a:gridCol>
                <a:gridCol w="2826715">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9507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Ordinaria del Consejo General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28/01/2025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Electorales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Partidos Políticos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Ordinaria 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de la Comisión de Quejas y Denuncias.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28/01/2025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Consejero Presidente</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Consejerías Electorales</a:t>
                      </a:r>
                      <a:r>
                        <a:rPr lang="es-ES" sz="1200" b="0" i="0" u="sng" strike="noStrike" dirty="0">
                          <a:solidFill>
                            <a:srgbClr val="000000"/>
                          </a:solidFill>
                          <a:effectLst/>
                          <a:latin typeface="Segoe UI" panose="020B0502040204020203" pitchFamily="34" charset="0"/>
                          <a:cs typeface="Segoe UI" panose="020B0502040204020203" pitchFamily="34" charset="0"/>
                        </a:rPr>
                        <a:t>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Extraordinaria de la Comisión de Quejas y Denuncias.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de la Comisión Especial de Elecciones Judiciales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28/01/2025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Consejerías Electorales</a:t>
                      </a: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IEC</a:t>
                      </a: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Extraordinaria de la Comisión Especial de Elecciones Judiciales Del Instituto Electoral de Coahuila.</a:t>
                      </a: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620511459"/>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del Consejo General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28/01/2025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Consejerías Electorales</a:t>
                      </a: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Partidos Políticos</a:t>
                      </a: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Extraordinaria del Consejo General del Instituto Electoral de Coahuila.</a:t>
                      </a: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Mesa de Consejerías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29/01/2025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del Cuarto Piso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Consejerías Electorales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Secretario Ejecutivo</a:t>
                      </a: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IEC</a:t>
                      </a: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con Consejeros Electorales del Consejo General del IEC y Secretario Ejecutivo.</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360277527"/>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Reunión de trabajo para revisión de convenio de Coordinación y Colaboración para el PELE PJL 2024-2025</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29/01/2025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Instalaciones de  Junta Local del INE Coahuila</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Consejerías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a:t>
                      </a:r>
                    </a:p>
                    <a:p>
                      <a:pPr algn="ctr" fontAlgn="ctr"/>
                      <a:r>
                        <a:rPr lang="es-MX" sz="1200" b="0" i="0" dirty="0">
                          <a:solidFill>
                            <a:srgbClr val="14171A"/>
                          </a:solidFill>
                          <a:effectLst/>
                          <a:latin typeface="Segoe UI" panose="020B0502040204020203" pitchFamily="34" charset="0"/>
                          <a:cs typeface="Segoe UI" panose="020B0502040204020203" pitchFamily="34" charset="0"/>
                        </a:rPr>
                        <a:t>Vocales Ejecutivos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a:t>
                      </a:r>
                      <a:endParaRPr lang="es-MX" sz="1200" b="0" i="0" u="none" strike="noStrike" dirty="0">
                        <a:solidFill>
                          <a:srgbClr val="000000"/>
                        </a:solidFill>
                        <a:effectLst/>
                        <a:highlight>
                          <a:srgbClr val="FFFF00"/>
                        </a:highligh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reunieron para la revisión del convenio de Coordinación y Colaboración para el PELE PJL 2024-2025.</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561187115"/>
                  </a:ext>
                </a:extLst>
              </a:tr>
            </a:tbl>
          </a:graphicData>
        </a:graphic>
      </p:graphicFrame>
      <p:grpSp>
        <p:nvGrpSpPr>
          <p:cNvPr id="8" name="Grupo 7">
            <a:extLst>
              <a:ext uri="{FF2B5EF4-FFF2-40B4-BE49-F238E27FC236}">
                <a16:creationId xmlns:a16="http://schemas.microsoft.com/office/drawing/2014/main" id="{35E78DEF-C442-2D5D-7B7A-A37A2FE103D8}"/>
              </a:ext>
            </a:extLst>
          </p:cNvPr>
          <p:cNvGrpSpPr/>
          <p:nvPr/>
        </p:nvGrpSpPr>
        <p:grpSpPr>
          <a:xfrm>
            <a:off x="6797760" y="282799"/>
            <a:ext cx="5153658" cy="738669"/>
            <a:chOff x="11192838" y="864444"/>
            <a:chExt cx="8419687" cy="516012"/>
          </a:xfrm>
        </p:grpSpPr>
        <p:sp>
          <p:nvSpPr>
            <p:cNvPr id="9" name="Rectángulo 8">
              <a:extLst>
                <a:ext uri="{FF2B5EF4-FFF2-40B4-BE49-F238E27FC236}">
                  <a16:creationId xmlns:a16="http://schemas.microsoft.com/office/drawing/2014/main" id="{77568919-FFB7-7CB5-21D4-85FD80D9F3A5}"/>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28 de febrero de 2025</a:t>
              </a:r>
            </a:p>
            <a:p>
              <a:r>
                <a:rPr lang="es-MX" sz="1050" dirty="0">
                  <a:solidFill>
                    <a:schemeClr val="bg1">
                      <a:lumMod val="50000"/>
                    </a:schemeClr>
                  </a:solidFill>
                </a:rPr>
                <a:t>Periodo que se Informa: </a:t>
              </a:r>
            </a:p>
            <a:p>
              <a:r>
                <a:rPr lang="es-MX" sz="1050" b="1" dirty="0">
                  <a:solidFill>
                    <a:srgbClr val="6F0579"/>
                  </a:solidFill>
                </a:rPr>
                <a:t>01 al 28 de febrero de 2025</a:t>
              </a:r>
            </a:p>
          </p:txBody>
        </p:sp>
        <p:sp>
          <p:nvSpPr>
            <p:cNvPr id="10" name="Rectángulo 9">
              <a:extLst>
                <a:ext uri="{FF2B5EF4-FFF2-40B4-BE49-F238E27FC236}">
                  <a16:creationId xmlns:a16="http://schemas.microsoft.com/office/drawing/2014/main" id="{A02BD3AB-A39B-B2E7-A0C8-6FADEE410D49}"/>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2902537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extLst>
              <p:ext uri="{D42A27DB-BD31-4B8C-83A1-F6EECF244321}">
                <p14:modId xmlns:p14="http://schemas.microsoft.com/office/powerpoint/2010/main" val="3225347984"/>
              </p:ext>
            </p:extLst>
          </p:nvPr>
        </p:nvGraphicFramePr>
        <p:xfrm>
          <a:off x="331974" y="1164148"/>
          <a:ext cx="11688789" cy="5493406"/>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385662">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Firma de convenio de Colaboración con la Secretaría de Educación de Coahuila y la Junta Local del INE para la instalación de casillas en la elección del Poder Judicial Local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30/01/2025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Instalaciones del Palacio de Gobierno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Consejerías del IEC</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Secretario Ejecutivo</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Vocal Ejecutivo</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SEDU</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INE</a:t>
                      </a: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b="0" i="0" dirty="0">
                          <a:solidFill>
                            <a:srgbClr val="14171A"/>
                          </a:solidFill>
                          <a:effectLst/>
                          <a:latin typeface="Segoe UI" panose="020B0502040204020203" pitchFamily="34" charset="0"/>
                          <a:cs typeface="Segoe UI" panose="020B0502040204020203" pitchFamily="34" charset="0"/>
                        </a:rPr>
                        <a:t>Se firmó el convenio de Colaboración con la Secretaría de Educación de Coahuila y la Junta Local del INE.</a:t>
                      </a: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1153682">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con la Presidenta de la Junta de Gobierno del Congreso del Estado de Coahuila de Zaragoza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30/01/2025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Instalaciones del Congreso del Estado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Consejerías Electorales</a:t>
                      </a: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Presidenta de la Junta de Gobierno</a:t>
                      </a: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Congreso del Estado de Coahuila</a:t>
                      </a: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b="0" i="0" dirty="0">
                          <a:solidFill>
                            <a:srgbClr val="14171A"/>
                          </a:solidFill>
                          <a:effectLst/>
                          <a:latin typeface="Segoe UI" panose="020B0502040204020203" pitchFamily="34" charset="0"/>
                          <a:cs typeface="Segoe UI" panose="020B0502040204020203" pitchFamily="34" charset="0"/>
                        </a:rPr>
                        <a:t>Se participó en una reunión de trabajo en la que se abordaron temas relacionados con el Proceso Electoral Judicial Extraordinario 2024-2025.</a:t>
                      </a: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Firma de convenio de Colaboración con la Asociación Mexicana de Consejeros Estatales Electorales, A.C.</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31/01/2025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Instalaciones Oficinas Centrales del INE Ciudad de México</a:t>
                      </a: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Consejerías Electorales</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Secretario Ejecutivo</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Consejerías del INE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AMCEE</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b="0" i="0" dirty="0">
                          <a:solidFill>
                            <a:srgbClr val="14171A"/>
                          </a:solidFill>
                          <a:effectLst/>
                          <a:latin typeface="Segoe UI" panose="020B0502040204020203" pitchFamily="34" charset="0"/>
                          <a:cs typeface="Segoe UI" panose="020B0502040204020203" pitchFamily="34" charset="0"/>
                        </a:rPr>
                        <a:t>Se firmó el convenio de Colaboración con la Asociación Mexicana de Consejeros Estatales Electorales, A.C .</a:t>
                      </a: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060954961"/>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Quinto Encuentro Nacional Coalición Mexicana LGBTTTI+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31/01/2025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Palacio Legislativo de San Lázaro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Consejero Presidente</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Consejerías del INE</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IMPEPAC</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INE</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IMPEPAC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participó como moderador en el Encuentro Nacional Coalición Mexicana LGBTTTI+.</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754208103"/>
                  </a:ext>
                </a:extLst>
              </a:tr>
            </a:tbl>
          </a:graphicData>
        </a:graphic>
      </p:graphicFrame>
      <p:grpSp>
        <p:nvGrpSpPr>
          <p:cNvPr id="8" name="Grupo 7">
            <a:extLst>
              <a:ext uri="{FF2B5EF4-FFF2-40B4-BE49-F238E27FC236}">
                <a16:creationId xmlns:a16="http://schemas.microsoft.com/office/drawing/2014/main" id="{DFD6D1A2-DAF5-C076-0488-D5B7BE9F254F}"/>
              </a:ext>
            </a:extLst>
          </p:cNvPr>
          <p:cNvGrpSpPr/>
          <p:nvPr/>
        </p:nvGrpSpPr>
        <p:grpSpPr>
          <a:xfrm>
            <a:off x="6797760" y="282799"/>
            <a:ext cx="5153658" cy="738669"/>
            <a:chOff x="11192838" y="864444"/>
            <a:chExt cx="8419687" cy="516012"/>
          </a:xfrm>
        </p:grpSpPr>
        <p:sp>
          <p:nvSpPr>
            <p:cNvPr id="9" name="Rectángulo 8">
              <a:extLst>
                <a:ext uri="{FF2B5EF4-FFF2-40B4-BE49-F238E27FC236}">
                  <a16:creationId xmlns:a16="http://schemas.microsoft.com/office/drawing/2014/main" id="{8B0DCFAE-4FCF-A24C-7706-A7715D9DF01E}"/>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28 de febrero de 2025</a:t>
              </a:r>
            </a:p>
            <a:p>
              <a:r>
                <a:rPr lang="es-MX" sz="1050" dirty="0">
                  <a:solidFill>
                    <a:schemeClr val="bg1">
                      <a:lumMod val="50000"/>
                    </a:schemeClr>
                  </a:solidFill>
                </a:rPr>
                <a:t>Periodo que se Informa: </a:t>
              </a:r>
            </a:p>
            <a:p>
              <a:r>
                <a:rPr lang="es-MX" sz="1050" b="1" dirty="0">
                  <a:solidFill>
                    <a:srgbClr val="6F0579"/>
                  </a:solidFill>
                </a:rPr>
                <a:t>01 al 28 de febrero de 2025</a:t>
              </a:r>
            </a:p>
          </p:txBody>
        </p:sp>
        <p:sp>
          <p:nvSpPr>
            <p:cNvPr id="10" name="Rectángulo 9">
              <a:extLst>
                <a:ext uri="{FF2B5EF4-FFF2-40B4-BE49-F238E27FC236}">
                  <a16:creationId xmlns:a16="http://schemas.microsoft.com/office/drawing/2014/main" id="{B04C501D-3DD5-F540-0333-77BC5AD08AC3}"/>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326137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8"/>
          <a:ext cx="11688789" cy="5254748"/>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110707">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Mesa de Consejerías.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04/02/2025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de juntas del 4to piso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Electorales</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Secretario Ejecutivo</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Se reunió en </a:t>
                      </a:r>
                      <a:r>
                        <a:rPr lang="es-MX" sz="1200" kern="1200" dirty="0">
                          <a:solidFill>
                            <a:schemeClr val="dk1"/>
                          </a:solidFill>
                          <a:effectLst/>
                          <a:latin typeface="Segoe UI" panose="020B0502040204020203" pitchFamily="34" charset="0"/>
                          <a:ea typeface="+mn-ea"/>
                          <a:cs typeface="Segoe UI" panose="020B0502040204020203" pitchFamily="34" charset="0"/>
                        </a:rPr>
                        <a:t>Mesa de Consejerías </a:t>
                      </a: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Electorales del IEC y Secretario Ejecutivo, en la cual se abordaron temas relativos al PELO 2024-2025 y la próxima Sesión Extraordinaria del Consejo General.</a:t>
                      </a:r>
                    </a:p>
                  </a:txBody>
                  <a:tcPr marL="1503" marR="1503" marT="1503" marB="0" anchor="ctr">
                    <a:solidFill>
                      <a:srgbClr val="E6E6E6"/>
                    </a:solidFill>
                  </a:tcPr>
                </a:tc>
                <a:extLst>
                  <a:ext uri="{0D108BD9-81ED-4DB2-BD59-A6C34878D82A}">
                    <a16:rowId xmlns:a16="http://schemas.microsoft.com/office/drawing/2014/main" val="2181703772"/>
                  </a:ext>
                </a:extLst>
              </a:tr>
              <a:tr h="104862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Reunión de Trabajo con la Secretaria Ejecutiva del INE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06/02/2025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Oficinas Centrales del INE</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Secretaria Ejecutiva del INE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Vocal Ejecutivo del INE en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INE</a:t>
                      </a: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Se asistió a la Reunión de Trabajo con la Secretaria Ejecutiva del INE en la que se dio seguimiento al Proceso Electoral Judicial Extraordinario.</a:t>
                      </a: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095370827"/>
                  </a:ext>
                </a:extLst>
              </a:tr>
              <a:tr h="122347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Foro “Acciones Afirmativas LGBTTTIQA+ y los Retos de la </a:t>
                      </a:r>
                      <a:r>
                        <a:rPr lang="es-ES" sz="1200" kern="1200" dirty="0" err="1">
                          <a:solidFill>
                            <a:schemeClr val="dk1"/>
                          </a:solidFill>
                          <a:effectLst/>
                          <a:latin typeface="Segoe UI" panose="020B0502040204020203" pitchFamily="34" charset="0"/>
                          <a:ea typeface="+mn-ea"/>
                          <a:cs typeface="Segoe UI" panose="020B0502040204020203" pitchFamily="34" charset="0"/>
                        </a:rPr>
                        <a:t>Autoadscripción</a:t>
                      </a:r>
                      <a:r>
                        <a:rPr lang="es-ES" sz="1200" kern="1200" dirty="0">
                          <a:solidFill>
                            <a:schemeClr val="dk1"/>
                          </a:solidFill>
                          <a:effectLst/>
                          <a:latin typeface="Segoe UI" panose="020B0502040204020203" pitchFamily="34" charset="0"/>
                          <a:ea typeface="+mn-ea"/>
                          <a:cs typeface="Segoe UI" panose="020B0502040204020203" pitchFamily="34" charset="0"/>
                        </a:rPr>
                        <a:t> Calificada”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07/02/2025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IEPAC Yucatán</a:t>
                      </a: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Se participó como ponente del foro en donde se abordaron temas sobre la </a:t>
                      </a:r>
                      <a:r>
                        <a:rPr lang="es-ES" sz="1200" b="0" i="0" dirty="0" err="1">
                          <a:solidFill>
                            <a:srgbClr val="14171A"/>
                          </a:solidFill>
                          <a:effectLst/>
                          <a:latin typeface="Segoe UI" panose="020B0502040204020203" pitchFamily="34" charset="0"/>
                          <a:ea typeface="Calibri" panose="020F0502020204030204" pitchFamily="34" charset="0"/>
                          <a:cs typeface="Segoe UI" panose="020B0502040204020203" pitchFamily="34" charset="0"/>
                        </a:rPr>
                        <a:t>Autoadscripción</a:t>
                      </a:r>
                      <a:r>
                        <a:rPr lang="es-ES"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 Calificada en el ejercicio de los Derechos Político-Electorales de integrantes de la Diversidad Sexual.</a:t>
                      </a: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446758868"/>
                  </a:ext>
                </a:extLst>
              </a:tr>
              <a:tr h="86670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del Consejo General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07/02/2025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Electorales</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Secretario Ejecutivo</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Extraordinaria 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bl>
          </a:graphicData>
        </a:graphic>
      </p:graphicFrame>
      <p:grpSp>
        <p:nvGrpSpPr>
          <p:cNvPr id="8" name="Grupo 7">
            <a:extLst>
              <a:ext uri="{FF2B5EF4-FFF2-40B4-BE49-F238E27FC236}">
                <a16:creationId xmlns:a16="http://schemas.microsoft.com/office/drawing/2014/main" id="{C6A78247-BBAE-831C-D383-CC09A8BECA65}"/>
              </a:ext>
            </a:extLst>
          </p:cNvPr>
          <p:cNvGrpSpPr/>
          <p:nvPr/>
        </p:nvGrpSpPr>
        <p:grpSpPr>
          <a:xfrm>
            <a:off x="6797760" y="282799"/>
            <a:ext cx="5153658" cy="738669"/>
            <a:chOff x="11192838" y="864444"/>
            <a:chExt cx="8419687" cy="516012"/>
          </a:xfrm>
        </p:grpSpPr>
        <p:sp>
          <p:nvSpPr>
            <p:cNvPr id="9" name="Rectángulo 8">
              <a:extLst>
                <a:ext uri="{FF2B5EF4-FFF2-40B4-BE49-F238E27FC236}">
                  <a16:creationId xmlns:a16="http://schemas.microsoft.com/office/drawing/2014/main" id="{575AA73A-3691-E065-CB0B-D6B91280FFB2}"/>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28 de febrero de 2025</a:t>
              </a:r>
            </a:p>
            <a:p>
              <a:r>
                <a:rPr lang="es-MX" sz="1050" dirty="0">
                  <a:solidFill>
                    <a:schemeClr val="bg1">
                      <a:lumMod val="50000"/>
                    </a:schemeClr>
                  </a:solidFill>
                </a:rPr>
                <a:t>Periodo que se Informa: </a:t>
              </a:r>
            </a:p>
            <a:p>
              <a:r>
                <a:rPr lang="es-MX" sz="1050" b="1" dirty="0">
                  <a:solidFill>
                    <a:srgbClr val="6F0579"/>
                  </a:solidFill>
                </a:rPr>
                <a:t>01 al 28 de febrero de 2025</a:t>
              </a:r>
            </a:p>
          </p:txBody>
        </p:sp>
        <p:sp>
          <p:nvSpPr>
            <p:cNvPr id="10" name="Rectángulo 9">
              <a:extLst>
                <a:ext uri="{FF2B5EF4-FFF2-40B4-BE49-F238E27FC236}">
                  <a16:creationId xmlns:a16="http://schemas.microsoft.com/office/drawing/2014/main" id="{79A9C46D-F8ED-A9B5-9CDF-B8FE6031BF40}"/>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1080103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8"/>
          <a:ext cx="11688789" cy="4783209"/>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21976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Reunión de Coordinación INE-IEC, con motivo del Proceso Electoral Judicial Extraordinario 2024-2025.</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07/02/2025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Anexa a la de Sesiones del IEC</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Consejerías Electorales</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a:t>
                      </a:r>
                    </a:p>
                    <a:p>
                      <a:pPr algn="ctr" fontAlgn="ctr"/>
                      <a:r>
                        <a:rPr lang="es-MX" sz="1200" b="0" i="0" dirty="0">
                          <a:solidFill>
                            <a:srgbClr val="14171A"/>
                          </a:solidFill>
                          <a:effectLst/>
                          <a:latin typeface="Segoe UI" panose="020B0502040204020203" pitchFamily="34" charset="0"/>
                          <a:cs typeface="Segoe UI" panose="020B0502040204020203" pitchFamily="34" charset="0"/>
                        </a:rPr>
                        <a:t>Vocales Ejecutivos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INE</a:t>
                      </a: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Reunión de Trabajo respecto de la Coordinación con motivo del Proceso Electoral Judicial Extraordinario 2024-2025. </a:t>
                      </a: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751520951"/>
                  </a:ext>
                </a:extLst>
              </a:tr>
              <a:tr h="1526359">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Taller de socialización de los Organismos Públicos Locales, respecto de las determinaciones que ha tomado el Consejo General del Instituto Nacional </a:t>
                      </a:r>
                      <a:r>
                        <a:rPr lang="es-MX" sz="1200" kern="1200" dirty="0">
                          <a:solidFill>
                            <a:schemeClr val="dk1"/>
                          </a:solidFill>
                          <a:effectLst/>
                          <a:latin typeface="Segoe UI" panose="020B0502040204020203" pitchFamily="34" charset="0"/>
                          <a:ea typeface="+mn-ea"/>
                          <a:cs typeface="Segoe UI" panose="020B0502040204020203" pitchFamily="34" charset="0"/>
                        </a:rPr>
                        <a:t>Electoral relativos a la elección del Poder Judicial.</a:t>
                      </a:r>
                      <a:r>
                        <a:rPr lang="es-ES"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08/02/2025</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Consejerías Electorales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INE</a:t>
                      </a: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b="0" i="0" dirty="0">
                          <a:solidFill>
                            <a:srgbClr val="14171A"/>
                          </a:solidFill>
                          <a:effectLst/>
                          <a:latin typeface="Segoe UI" panose="020B0502040204020203" pitchFamily="34" charset="0"/>
                          <a:cs typeface="Segoe UI" panose="020B0502040204020203" pitchFamily="34" charset="0"/>
                        </a:rPr>
                        <a:t>Se asistió al taller </a:t>
                      </a:r>
                      <a:r>
                        <a:rPr lang="es-ES" sz="1200" kern="1200" dirty="0">
                          <a:solidFill>
                            <a:schemeClr val="dk1"/>
                          </a:solidFill>
                          <a:effectLst/>
                          <a:latin typeface="Segoe UI" panose="020B0502040204020203" pitchFamily="34" charset="0"/>
                          <a:ea typeface="+mn-ea"/>
                          <a:cs typeface="Segoe UI" panose="020B0502040204020203" pitchFamily="34" charset="0"/>
                        </a:rPr>
                        <a:t>de socialización de los Organismos Públicos Locales, respecto de las determinaciones que ha tomado el Consejo General del Instituto Nacional </a:t>
                      </a:r>
                      <a:r>
                        <a:rPr lang="es-MX" sz="1200" kern="1200" dirty="0">
                          <a:solidFill>
                            <a:schemeClr val="dk1"/>
                          </a:solidFill>
                          <a:effectLst/>
                          <a:latin typeface="Segoe UI" panose="020B0502040204020203" pitchFamily="34" charset="0"/>
                          <a:ea typeface="+mn-ea"/>
                          <a:cs typeface="Segoe UI" panose="020B0502040204020203" pitchFamily="34" charset="0"/>
                        </a:rPr>
                        <a:t>Electoral relativos a la elección del Poder Judicial.</a:t>
                      </a:r>
                      <a:r>
                        <a:rPr lang="es-ES"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extLst>
                  <a:ext uri="{0D108BD9-81ED-4DB2-BD59-A6C34878D82A}">
                    <a16:rowId xmlns:a16="http://schemas.microsoft.com/office/drawing/2014/main" val="3377474807"/>
                  </a:ext>
                </a:extLst>
              </a:tr>
              <a:tr h="103184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Capacitación Alianza Joven.</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08/02/2025</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de sesiones del IEC</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Consejerías Electorales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lvl="0" algn="l"/>
                      <a:r>
                        <a:rPr lang="es-ES"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Se impartió una platica informativa sobre el Proceso Electoral Judicial Local a integrantes de “Alianza Joven”. </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bl>
          </a:graphicData>
        </a:graphic>
      </p:graphicFrame>
      <p:grpSp>
        <p:nvGrpSpPr>
          <p:cNvPr id="8" name="Grupo 7">
            <a:extLst>
              <a:ext uri="{FF2B5EF4-FFF2-40B4-BE49-F238E27FC236}">
                <a16:creationId xmlns:a16="http://schemas.microsoft.com/office/drawing/2014/main" id="{6C02E4C2-02A0-F606-535F-A2F3EA1980CE}"/>
              </a:ext>
            </a:extLst>
          </p:cNvPr>
          <p:cNvGrpSpPr/>
          <p:nvPr/>
        </p:nvGrpSpPr>
        <p:grpSpPr>
          <a:xfrm>
            <a:off x="6797760" y="282799"/>
            <a:ext cx="5153658" cy="738669"/>
            <a:chOff x="11192838" y="864444"/>
            <a:chExt cx="8419687" cy="516012"/>
          </a:xfrm>
        </p:grpSpPr>
        <p:sp>
          <p:nvSpPr>
            <p:cNvPr id="9" name="Rectángulo 8">
              <a:extLst>
                <a:ext uri="{FF2B5EF4-FFF2-40B4-BE49-F238E27FC236}">
                  <a16:creationId xmlns:a16="http://schemas.microsoft.com/office/drawing/2014/main" id="{30974550-B4B9-0901-9575-BBD2EC576AD3}"/>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28 de febrero de 2025</a:t>
              </a:r>
            </a:p>
            <a:p>
              <a:r>
                <a:rPr lang="es-MX" sz="1050" dirty="0">
                  <a:solidFill>
                    <a:schemeClr val="bg1">
                      <a:lumMod val="50000"/>
                    </a:schemeClr>
                  </a:solidFill>
                </a:rPr>
                <a:t>Periodo que se Informa: </a:t>
              </a:r>
            </a:p>
            <a:p>
              <a:r>
                <a:rPr lang="es-MX" sz="1050" b="1" dirty="0">
                  <a:solidFill>
                    <a:srgbClr val="6F0579"/>
                  </a:solidFill>
                </a:rPr>
                <a:t>01 al 28 de febrero de 2025</a:t>
              </a:r>
            </a:p>
          </p:txBody>
        </p:sp>
        <p:sp>
          <p:nvSpPr>
            <p:cNvPr id="10" name="Rectángulo 9">
              <a:extLst>
                <a:ext uri="{FF2B5EF4-FFF2-40B4-BE49-F238E27FC236}">
                  <a16:creationId xmlns:a16="http://schemas.microsoft.com/office/drawing/2014/main" id="{20E92DD7-C88B-C197-DFD6-4EE25AD56A63}"/>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2958301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8"/>
          <a:ext cx="11688789" cy="506887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614047">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Capacitación respecto a los Lineamientos para el Reclutamiento, Selección y Contratación de Supervisores/as Electorales Locales (SEL) y Capacitadores/as Asistentes Electorales Locales (CAEL).</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08/02/2025</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Anexa a la de Sesiones IEC</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Consejerías Electorales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El Presidente del IEC y el Consejero Electoral Juan Carlos Cisneros Ruiz, y personal de las Direcciones Ejecutivas de Organización Electoral e Innovación e Informática, participaron en la capacitación relativa al reclutamiento, selección y contratación de SEL y CAEL impartida por el INE Coahuila.</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944983203"/>
                  </a:ext>
                </a:extLst>
              </a:tr>
              <a:tr h="157612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Reunión de trabajo Poder Judicial.</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10/02/2025</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Poder de Justicia</a:t>
                      </a:r>
                    </a:p>
                  </a:txBody>
                  <a:tcPr marL="1503" marR="1503" marT="1503" marB="0" anchor="ctr">
                    <a:solidFill>
                      <a:srgbClr val="E6E6E6"/>
                    </a:solidFill>
                  </a:tcPr>
                </a:tc>
                <a:tc>
                  <a:txBody>
                    <a:bodyPr/>
                    <a:lstStyle/>
                    <a:p>
                      <a:pPr algn="ctr" fontAlgn="ctr"/>
                      <a:r>
                        <a:rPr lang="es-MX"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MX" sz="1200" kern="1200" dirty="0">
                          <a:solidFill>
                            <a:schemeClr val="dk1"/>
                          </a:solidFill>
                          <a:effectLst/>
                          <a:latin typeface="Segoe UI" panose="020B0502040204020203" pitchFamily="34" charset="0"/>
                          <a:ea typeface="+mn-ea"/>
                          <a:cs typeface="Segoe UI" panose="020B0502040204020203" pitchFamily="34" charset="0"/>
                        </a:rPr>
                        <a:t>Consejerías Electorales</a:t>
                      </a:r>
                    </a:p>
                    <a:p>
                      <a:pPr algn="ctr" fontAlgn="ctr"/>
                      <a:r>
                        <a:rPr lang="es-MX" sz="1200" kern="1200" dirty="0">
                          <a:solidFill>
                            <a:schemeClr val="dk1"/>
                          </a:solidFill>
                          <a:effectLst/>
                          <a:latin typeface="Segoe UI" panose="020B0502040204020203" pitchFamily="34" charset="0"/>
                          <a:ea typeface="+mn-ea"/>
                          <a:cs typeface="Segoe UI" panose="020B0502040204020203" pitchFamily="34" charset="0"/>
                        </a:rPr>
                        <a:t>Secretario Ejecutivo</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TSJECZ</a:t>
                      </a: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El Consejo General y el Secretario Ejecutivo del IEC, sostuvieron una reunión de trabajo con el Secretario Técnico y el Oficial Mayor del Tribunal Superior de Justicia del Estado de Coahuila de Zaragoza, para abordar temas relacionados con el Proceso Judicial Electoral local 2024-2025.</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152560630"/>
                  </a:ext>
                </a:extLst>
              </a:tr>
              <a:tr h="873459">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urgente.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10/02/2025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Electorales</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Dirección Ejecutiva de Organización Electoral</a:t>
                      </a: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La Comisión Especial de Elecciones Judiciales del IEC lleva a cabo una Sesión Extraordinaria Urgente en modalidad 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504317709"/>
                  </a:ext>
                </a:extLst>
              </a:tr>
            </a:tbl>
          </a:graphicData>
        </a:graphic>
      </p:graphicFrame>
      <p:grpSp>
        <p:nvGrpSpPr>
          <p:cNvPr id="5" name="Grupo 4">
            <a:extLst>
              <a:ext uri="{FF2B5EF4-FFF2-40B4-BE49-F238E27FC236}">
                <a16:creationId xmlns:a16="http://schemas.microsoft.com/office/drawing/2014/main" id="{889BC693-07DC-D47F-67E8-7A91E91D2E31}"/>
              </a:ext>
            </a:extLst>
          </p:cNvPr>
          <p:cNvGrpSpPr/>
          <p:nvPr/>
        </p:nvGrpSpPr>
        <p:grpSpPr>
          <a:xfrm>
            <a:off x="6797760" y="282799"/>
            <a:ext cx="5153658" cy="738669"/>
            <a:chOff x="11192838" y="864444"/>
            <a:chExt cx="8419687" cy="516012"/>
          </a:xfrm>
        </p:grpSpPr>
        <p:sp>
          <p:nvSpPr>
            <p:cNvPr id="6" name="Rectángulo 5">
              <a:extLst>
                <a:ext uri="{FF2B5EF4-FFF2-40B4-BE49-F238E27FC236}">
                  <a16:creationId xmlns:a16="http://schemas.microsoft.com/office/drawing/2014/main" id="{1132D05B-70D6-5A69-0F97-13F71DCF87E0}"/>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28 de febrero de 2025</a:t>
              </a:r>
            </a:p>
            <a:p>
              <a:r>
                <a:rPr lang="es-MX" sz="1050" dirty="0">
                  <a:solidFill>
                    <a:schemeClr val="bg1">
                      <a:lumMod val="50000"/>
                    </a:schemeClr>
                  </a:solidFill>
                </a:rPr>
                <a:t>Periodo que se Informa: </a:t>
              </a:r>
            </a:p>
            <a:p>
              <a:r>
                <a:rPr lang="es-MX" sz="1050" b="1" dirty="0">
                  <a:solidFill>
                    <a:srgbClr val="6F0579"/>
                  </a:solidFill>
                </a:rPr>
                <a:t>01 al 28 de febrero de 2025</a:t>
              </a:r>
            </a:p>
          </p:txBody>
        </p:sp>
        <p:sp>
          <p:nvSpPr>
            <p:cNvPr id="7" name="Rectángulo 6">
              <a:extLst>
                <a:ext uri="{FF2B5EF4-FFF2-40B4-BE49-F238E27FC236}">
                  <a16:creationId xmlns:a16="http://schemas.microsoft.com/office/drawing/2014/main" id="{3BCB3853-3828-DBE7-49C6-B5F08E4E8420}"/>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2515374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8"/>
          <a:ext cx="11688789" cy="540037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867427">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con el Consejero Presidente de la Comisión de Vinculación con OPL, Mtro. José Martín Fernando Faz Mora.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10/02/2025</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 Presidente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INE</a:t>
                      </a:r>
                    </a:p>
                  </a:txBody>
                  <a:tcPr marL="1503" marR="1503" marT="1503" marB="0" anchor="ctr">
                    <a:solidFill>
                      <a:srgbClr val="E6E6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Se asistió a la Reunión de trabajo con integrantes de la Comisión </a:t>
                      </a:r>
                      <a:r>
                        <a:rPr lang="es-MX" sz="1200" kern="1200" dirty="0">
                          <a:solidFill>
                            <a:schemeClr val="dk1"/>
                          </a:solidFill>
                          <a:effectLst/>
                          <a:latin typeface="Segoe UI" panose="020B0502040204020203" pitchFamily="34" charset="0"/>
                          <a:ea typeface="+mn-ea"/>
                          <a:cs typeface="Segoe UI" panose="020B0502040204020203" pitchFamily="34" charset="0"/>
                        </a:rPr>
                        <a:t>de Vinculación INE – OPLES del Instituto Electoral de Coahuila.</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007724560"/>
                  </a:ext>
                </a:extLst>
              </a:tr>
              <a:tr h="85753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Reunión de trabajo para abordar detalles de Cabildo Infantil.</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11/02/2025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Anexa a la de Sesiones del IEC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Consejerías Electorales</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Integrantes de la Comisión de Educación del Ayuntamiento</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Ayuntamiento de Saltillo</a:t>
                      </a: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b="0" i="0" dirty="0">
                          <a:solidFill>
                            <a:srgbClr val="14171A"/>
                          </a:solidFill>
                          <a:effectLst/>
                          <a:latin typeface="Segoe UI" panose="020B0502040204020203" pitchFamily="34" charset="0"/>
                          <a:cs typeface="Segoe UI" panose="020B0502040204020203" pitchFamily="34" charset="0"/>
                        </a:rPr>
                        <a:t>La comisión de educación del IEC y del Municipio de Saltillo, y la Presidencia del IEC, celebraron reunión para abordar detalles del Cabildo Infantil Saltillo 2025.</a:t>
                      </a: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944983203"/>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Consejerías.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a:t>
                      </a:r>
                      <a:r>
                        <a:rPr lang="es-MX" sz="1200" b="0" i="0" u="none" strike="noStrike" dirty="0">
                          <a:solidFill>
                            <a:srgbClr val="000000"/>
                          </a:solidFill>
                          <a:effectLst/>
                          <a:latin typeface="Segoe UI" panose="020B0502040204020203" pitchFamily="34" charset="0"/>
                          <a:cs typeface="Segoe UI" panose="020B0502040204020203" pitchFamily="34" charset="0"/>
                        </a:rPr>
                        <a:t>1/02/2025</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Consejerías Electorales</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Se reunió en </a:t>
                      </a:r>
                      <a:r>
                        <a:rPr lang="es-MX" sz="1200" kern="1200" dirty="0">
                          <a:solidFill>
                            <a:schemeClr val="dk1"/>
                          </a:solidFill>
                          <a:effectLst/>
                          <a:latin typeface="Segoe UI" panose="020B0502040204020203" pitchFamily="34" charset="0"/>
                          <a:ea typeface="+mn-ea"/>
                          <a:cs typeface="Segoe UI" panose="020B0502040204020203" pitchFamily="34" charset="0"/>
                        </a:rPr>
                        <a:t>Mesa de Consejerías </a:t>
                      </a: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Electorales del IEC y Secretario Ejecutivo, en la cual se abordaron temas relativos a la Elección Judicial 2024-2025 y la próxima Sesión Ordinaria del Consejo General.</a:t>
                      </a:r>
                    </a:p>
                  </a:txBody>
                  <a:tcPr marL="1503" marR="1503" marT="1503" marB="0" anchor="ctr">
                    <a:solidFill>
                      <a:srgbClr val="E6E6E6"/>
                    </a:solidFill>
                  </a:tcPr>
                </a:tc>
                <a:extLst>
                  <a:ext uri="{0D108BD9-81ED-4DB2-BD59-A6C34878D82A}">
                    <a16:rowId xmlns:a16="http://schemas.microsoft.com/office/drawing/2014/main" val="1686613877"/>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Reunión de trabajo con el Tribunal Electoral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11/02/2025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Anexa a la de Sesiones del IEC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Consejerías Electorales</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Secretario Ejecutivo</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Magistraturas de TECZ</a:t>
                      </a: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TECZ</a:t>
                      </a: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b="0" i="0" dirty="0">
                          <a:solidFill>
                            <a:srgbClr val="14171A"/>
                          </a:solidFill>
                          <a:effectLst/>
                          <a:latin typeface="Segoe UI" panose="020B0502040204020203" pitchFamily="34" charset="0"/>
                          <a:cs typeface="Segoe UI" panose="020B0502040204020203" pitchFamily="34" charset="0"/>
                        </a:rPr>
                        <a:t>El Consejo General y la Secretaría Ejecutiva del IEC sostuvieron una reunión de trabajo con el Tribunal Electoral del Estado de Coahuila de Zaragoza, donde se abordaron temas de coordinación en el marco del Proceso Judicial Electoral Extraordinario Local 2024-2025.</a:t>
                      </a: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953884193"/>
                  </a:ext>
                </a:extLst>
              </a:tr>
            </a:tbl>
          </a:graphicData>
        </a:graphic>
      </p:graphicFrame>
      <p:grpSp>
        <p:nvGrpSpPr>
          <p:cNvPr id="5" name="Grupo 4">
            <a:extLst>
              <a:ext uri="{FF2B5EF4-FFF2-40B4-BE49-F238E27FC236}">
                <a16:creationId xmlns:a16="http://schemas.microsoft.com/office/drawing/2014/main" id="{ADEDEC46-724D-1329-661A-33F10F422FED}"/>
              </a:ext>
            </a:extLst>
          </p:cNvPr>
          <p:cNvGrpSpPr/>
          <p:nvPr/>
        </p:nvGrpSpPr>
        <p:grpSpPr>
          <a:xfrm>
            <a:off x="6797760" y="282799"/>
            <a:ext cx="5153658" cy="738669"/>
            <a:chOff x="11192838" y="864444"/>
            <a:chExt cx="8419687" cy="516012"/>
          </a:xfrm>
        </p:grpSpPr>
        <p:sp>
          <p:nvSpPr>
            <p:cNvPr id="6" name="Rectángulo 5">
              <a:extLst>
                <a:ext uri="{FF2B5EF4-FFF2-40B4-BE49-F238E27FC236}">
                  <a16:creationId xmlns:a16="http://schemas.microsoft.com/office/drawing/2014/main" id="{5E626DCE-C38C-A07A-3A47-9028A4791873}"/>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28 de febrero de 2025</a:t>
              </a:r>
            </a:p>
            <a:p>
              <a:r>
                <a:rPr lang="es-MX" sz="1050" dirty="0">
                  <a:solidFill>
                    <a:schemeClr val="bg1">
                      <a:lumMod val="50000"/>
                    </a:schemeClr>
                  </a:solidFill>
                </a:rPr>
                <a:t>Periodo que se Informa: </a:t>
              </a:r>
            </a:p>
            <a:p>
              <a:r>
                <a:rPr lang="es-MX" sz="1050" b="1" dirty="0">
                  <a:solidFill>
                    <a:srgbClr val="6F0579"/>
                  </a:solidFill>
                </a:rPr>
                <a:t>01 al 28 de febrero de 2025</a:t>
              </a:r>
            </a:p>
          </p:txBody>
        </p:sp>
        <p:sp>
          <p:nvSpPr>
            <p:cNvPr id="7" name="Rectángulo 6">
              <a:extLst>
                <a:ext uri="{FF2B5EF4-FFF2-40B4-BE49-F238E27FC236}">
                  <a16:creationId xmlns:a16="http://schemas.microsoft.com/office/drawing/2014/main" id="{4DDC6AA8-847E-152F-75F6-7580CDC375FA}"/>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367631199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91430</TotalTime>
  <Words>4103</Words>
  <Application>Microsoft Office PowerPoint</Application>
  <PresentationFormat>Panorámica</PresentationFormat>
  <Paragraphs>833</Paragraphs>
  <Slides>16</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16</vt:i4>
      </vt:variant>
    </vt:vector>
  </HeadingPairs>
  <TitlesOfParts>
    <vt:vector size="23" baseType="lpstr">
      <vt:lpstr>Arial</vt:lpstr>
      <vt:lpstr>Calibri</vt:lpstr>
      <vt:lpstr>Calibri Light</vt:lpstr>
      <vt:lpstr>Gotham Bold</vt:lpstr>
      <vt:lpstr>Helvetica</vt:lpstr>
      <vt:lpstr>Segoe UI</vt:lpstr>
      <vt:lpstr>Tema de Office</vt:lpstr>
      <vt:lpstr>Presentación de PowerPoint</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iec</dc:creator>
  <cp:lastModifiedBy>Yolanda Medrano</cp:lastModifiedBy>
  <cp:revision>896</cp:revision>
  <cp:lastPrinted>2023-07-24T15:59:54Z</cp:lastPrinted>
  <dcterms:created xsi:type="dcterms:W3CDTF">2018-06-08T15:50:00Z</dcterms:created>
  <dcterms:modified xsi:type="dcterms:W3CDTF">2025-03-05T00:09:57Z</dcterms:modified>
</cp:coreProperties>
</file>