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6" r:id="rId3"/>
    <p:sldId id="294" r:id="rId4"/>
    <p:sldId id="289" r:id="rId5"/>
    <p:sldId id="293" r:id="rId6"/>
    <p:sldId id="295" r:id="rId7"/>
    <p:sldId id="396" r:id="rId8"/>
    <p:sldId id="386" r:id="rId9"/>
    <p:sldId id="387" r:id="rId10"/>
    <p:sldId id="388" r:id="rId11"/>
    <p:sldId id="287" r:id="rId12"/>
    <p:sldId id="292" r:id="rId13"/>
    <p:sldId id="288" r:id="rId14"/>
    <p:sldId id="296" r:id="rId15"/>
    <p:sldId id="297" r:id="rId16"/>
    <p:sldId id="397" r:id="rId17"/>
  </p:sldIdLst>
  <p:sldSz cx="12192000" cy="6858000"/>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A963C4"/>
    <a:srgbClr val="7D3A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9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5FD947F-2DA8-41FC-813F-65A735AF8882}" type="datetimeFigureOut">
              <a:rPr lang="es-MX" smtClean="0"/>
              <a:t>04/03/2025</a:t>
            </a:fld>
            <a:endParaRPr lang="es-MX"/>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4E1D961-687E-4239-9758-F39E147D9FC0}" type="slidenum">
              <a:rPr lang="es-MX" smtClean="0"/>
              <a:t>‹Nº›</a:t>
            </a:fld>
            <a:endParaRPr lang="es-MX"/>
          </a:p>
        </p:txBody>
      </p:sp>
    </p:spTree>
    <p:extLst>
      <p:ext uri="{BB962C8B-B14F-4D97-AF65-F5344CB8AC3E}">
        <p14:creationId xmlns:p14="http://schemas.microsoft.com/office/powerpoint/2010/main" val="3753962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7166AB-F861-40D9-8867-39C212EA0E4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3EF82754-13C1-49B1-B450-A01E092281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853C7F9-2553-47F3-82D6-73B491109F70}"/>
              </a:ext>
            </a:extLst>
          </p:cNvPr>
          <p:cNvSpPr>
            <a:spLocks noGrp="1"/>
          </p:cNvSpPr>
          <p:nvPr>
            <p:ph type="dt" sz="half" idx="10"/>
          </p:nvPr>
        </p:nvSpPr>
        <p:spPr/>
        <p:txBody>
          <a:bodyPr/>
          <a:lstStyle/>
          <a:p>
            <a:fld id="{CE39A5E4-0D38-4A4B-81F4-6D08976F73A5}" type="datetimeFigureOut">
              <a:rPr lang="es-MX" smtClean="0"/>
              <a:t>04/03/2025</a:t>
            </a:fld>
            <a:endParaRPr lang="es-MX"/>
          </a:p>
        </p:txBody>
      </p:sp>
      <p:sp>
        <p:nvSpPr>
          <p:cNvPr id="5" name="Marcador de pie de página 4">
            <a:extLst>
              <a:ext uri="{FF2B5EF4-FFF2-40B4-BE49-F238E27FC236}">
                <a16:creationId xmlns:a16="http://schemas.microsoft.com/office/drawing/2014/main" id="{087ACE1E-234A-4518-B1F5-1C2F24BC207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12D5DAC-63CB-4945-8740-35F2ADFFF71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672736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BAB03A-9401-4AA1-ABFB-BBEDC178246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065CD77-1756-48BC-B7F3-450ADDC8256E}"/>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FD58C75-1A90-45FC-B38D-7B2AAAF1329F}"/>
              </a:ext>
            </a:extLst>
          </p:cNvPr>
          <p:cNvSpPr>
            <a:spLocks noGrp="1"/>
          </p:cNvSpPr>
          <p:nvPr>
            <p:ph type="dt" sz="half" idx="10"/>
          </p:nvPr>
        </p:nvSpPr>
        <p:spPr/>
        <p:txBody>
          <a:bodyPr/>
          <a:lstStyle/>
          <a:p>
            <a:fld id="{CE39A5E4-0D38-4A4B-81F4-6D08976F73A5}" type="datetimeFigureOut">
              <a:rPr lang="es-MX" smtClean="0"/>
              <a:t>04/03/2025</a:t>
            </a:fld>
            <a:endParaRPr lang="es-MX"/>
          </a:p>
        </p:txBody>
      </p:sp>
      <p:sp>
        <p:nvSpPr>
          <p:cNvPr id="5" name="Marcador de pie de página 4">
            <a:extLst>
              <a:ext uri="{FF2B5EF4-FFF2-40B4-BE49-F238E27FC236}">
                <a16:creationId xmlns:a16="http://schemas.microsoft.com/office/drawing/2014/main" id="{4B94C74E-FC7D-438E-97CA-2C11AF8BA0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8385641-E92D-4340-A673-CF82ECD59C0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822968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7E61183-FEA1-4A5E-83AE-A497E4AB5A2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CA07D85-17E7-4A34-8126-6D18BE6CA2BF}"/>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7B38BF4-CC1C-4E1A-A367-EDBC538540AD}"/>
              </a:ext>
            </a:extLst>
          </p:cNvPr>
          <p:cNvSpPr>
            <a:spLocks noGrp="1"/>
          </p:cNvSpPr>
          <p:nvPr>
            <p:ph type="dt" sz="half" idx="10"/>
          </p:nvPr>
        </p:nvSpPr>
        <p:spPr/>
        <p:txBody>
          <a:bodyPr/>
          <a:lstStyle/>
          <a:p>
            <a:fld id="{CE39A5E4-0D38-4A4B-81F4-6D08976F73A5}" type="datetimeFigureOut">
              <a:rPr lang="es-MX" smtClean="0"/>
              <a:t>04/03/2025</a:t>
            </a:fld>
            <a:endParaRPr lang="es-MX"/>
          </a:p>
        </p:txBody>
      </p:sp>
      <p:sp>
        <p:nvSpPr>
          <p:cNvPr id="5" name="Marcador de pie de página 4">
            <a:extLst>
              <a:ext uri="{FF2B5EF4-FFF2-40B4-BE49-F238E27FC236}">
                <a16:creationId xmlns:a16="http://schemas.microsoft.com/office/drawing/2014/main" id="{DD858B84-C48E-4E59-B82D-C194E65B364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EC456B9-14A7-4380-8F59-3149A070BDC4}"/>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493736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951AC8-5DFA-48F2-808B-E46F6FB864F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F736EDB-A7D1-46A6-8E85-528C2C42E4DA}"/>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034E026-F7BD-484A-BEB3-3749F695E617}"/>
              </a:ext>
            </a:extLst>
          </p:cNvPr>
          <p:cNvSpPr>
            <a:spLocks noGrp="1"/>
          </p:cNvSpPr>
          <p:nvPr>
            <p:ph type="dt" sz="half" idx="10"/>
          </p:nvPr>
        </p:nvSpPr>
        <p:spPr/>
        <p:txBody>
          <a:bodyPr/>
          <a:lstStyle/>
          <a:p>
            <a:fld id="{CE39A5E4-0D38-4A4B-81F4-6D08976F73A5}" type="datetimeFigureOut">
              <a:rPr lang="es-MX" smtClean="0"/>
              <a:t>04/03/2025</a:t>
            </a:fld>
            <a:endParaRPr lang="es-MX"/>
          </a:p>
        </p:txBody>
      </p:sp>
      <p:sp>
        <p:nvSpPr>
          <p:cNvPr id="5" name="Marcador de pie de página 4">
            <a:extLst>
              <a:ext uri="{FF2B5EF4-FFF2-40B4-BE49-F238E27FC236}">
                <a16:creationId xmlns:a16="http://schemas.microsoft.com/office/drawing/2014/main" id="{416D967D-AC5E-43CD-8D40-F48AD29A0B2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E606819-C6E1-4AF1-9A8D-7475D21395E0}"/>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72709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6EC90E-E51E-4C4A-B60C-8AD22979A0C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E3C4BCE-31FE-4AF0-A9EB-201C73FB4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00F37C48-9605-4570-AC89-E32DE2A481DE}"/>
              </a:ext>
            </a:extLst>
          </p:cNvPr>
          <p:cNvSpPr>
            <a:spLocks noGrp="1"/>
          </p:cNvSpPr>
          <p:nvPr>
            <p:ph type="dt" sz="half" idx="10"/>
          </p:nvPr>
        </p:nvSpPr>
        <p:spPr/>
        <p:txBody>
          <a:bodyPr/>
          <a:lstStyle/>
          <a:p>
            <a:fld id="{CE39A5E4-0D38-4A4B-81F4-6D08976F73A5}" type="datetimeFigureOut">
              <a:rPr lang="es-MX" smtClean="0"/>
              <a:t>04/03/2025</a:t>
            </a:fld>
            <a:endParaRPr lang="es-MX"/>
          </a:p>
        </p:txBody>
      </p:sp>
      <p:sp>
        <p:nvSpPr>
          <p:cNvPr id="5" name="Marcador de pie de página 4">
            <a:extLst>
              <a:ext uri="{FF2B5EF4-FFF2-40B4-BE49-F238E27FC236}">
                <a16:creationId xmlns:a16="http://schemas.microsoft.com/office/drawing/2014/main" id="{B08C92B4-5264-48A9-A2EE-9D832193C35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33869D6-6182-4401-8F19-BA7D3CCFEC89}"/>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24576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083583-C021-43D4-BC7A-E35A945295F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782F3BC-74FE-4150-9AF6-F3FE36374A60}"/>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AB310C3E-9095-4BE7-B681-8697A5DFC9EB}"/>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9C07C88-E029-430C-9D73-957D43D21E64}"/>
              </a:ext>
            </a:extLst>
          </p:cNvPr>
          <p:cNvSpPr>
            <a:spLocks noGrp="1"/>
          </p:cNvSpPr>
          <p:nvPr>
            <p:ph type="dt" sz="half" idx="10"/>
          </p:nvPr>
        </p:nvSpPr>
        <p:spPr/>
        <p:txBody>
          <a:bodyPr/>
          <a:lstStyle/>
          <a:p>
            <a:fld id="{CE39A5E4-0D38-4A4B-81F4-6D08976F73A5}" type="datetimeFigureOut">
              <a:rPr lang="es-MX" smtClean="0"/>
              <a:t>04/03/2025</a:t>
            </a:fld>
            <a:endParaRPr lang="es-MX"/>
          </a:p>
        </p:txBody>
      </p:sp>
      <p:sp>
        <p:nvSpPr>
          <p:cNvPr id="6" name="Marcador de pie de página 5">
            <a:extLst>
              <a:ext uri="{FF2B5EF4-FFF2-40B4-BE49-F238E27FC236}">
                <a16:creationId xmlns:a16="http://schemas.microsoft.com/office/drawing/2014/main" id="{C6571F93-654F-4054-8593-8ED22848330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321810E-E006-4B3F-AD12-62C30CD5E638}"/>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274842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294DBB-2B8B-4932-BA6C-08A73625F1B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23AC41E-36AB-4AFB-AADA-1EA3CA48F7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BBA2B9A7-4DE5-43D8-851B-7DFA002DE916}"/>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321FF29-B335-4483-B014-C2F0E17613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E4956002-62DB-42AB-B53B-5ADEBF7F7A2D}"/>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F625B30A-08FD-44AD-AC4A-9EA7C34ED2E9}"/>
              </a:ext>
            </a:extLst>
          </p:cNvPr>
          <p:cNvSpPr>
            <a:spLocks noGrp="1"/>
          </p:cNvSpPr>
          <p:nvPr>
            <p:ph type="dt" sz="half" idx="10"/>
          </p:nvPr>
        </p:nvSpPr>
        <p:spPr/>
        <p:txBody>
          <a:bodyPr/>
          <a:lstStyle/>
          <a:p>
            <a:fld id="{CE39A5E4-0D38-4A4B-81F4-6D08976F73A5}" type="datetimeFigureOut">
              <a:rPr lang="es-MX" smtClean="0"/>
              <a:t>04/03/2025</a:t>
            </a:fld>
            <a:endParaRPr lang="es-MX"/>
          </a:p>
        </p:txBody>
      </p:sp>
      <p:sp>
        <p:nvSpPr>
          <p:cNvPr id="8" name="Marcador de pie de página 7">
            <a:extLst>
              <a:ext uri="{FF2B5EF4-FFF2-40B4-BE49-F238E27FC236}">
                <a16:creationId xmlns:a16="http://schemas.microsoft.com/office/drawing/2014/main" id="{52781037-B360-4BDB-94BB-38C808EB6304}"/>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FBEE2EBE-35C9-402C-9187-93F8B157DE91}"/>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349158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661C7B-C348-408D-956C-D99E38597F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AF4220F-C9B0-4215-8130-C5E682D49BD7}"/>
              </a:ext>
            </a:extLst>
          </p:cNvPr>
          <p:cNvSpPr>
            <a:spLocks noGrp="1"/>
          </p:cNvSpPr>
          <p:nvPr>
            <p:ph type="dt" sz="half" idx="10"/>
          </p:nvPr>
        </p:nvSpPr>
        <p:spPr/>
        <p:txBody>
          <a:bodyPr/>
          <a:lstStyle/>
          <a:p>
            <a:fld id="{CE39A5E4-0D38-4A4B-81F4-6D08976F73A5}" type="datetimeFigureOut">
              <a:rPr lang="es-MX" smtClean="0"/>
              <a:t>04/03/2025</a:t>
            </a:fld>
            <a:endParaRPr lang="es-MX"/>
          </a:p>
        </p:txBody>
      </p:sp>
      <p:sp>
        <p:nvSpPr>
          <p:cNvPr id="4" name="Marcador de pie de página 3">
            <a:extLst>
              <a:ext uri="{FF2B5EF4-FFF2-40B4-BE49-F238E27FC236}">
                <a16:creationId xmlns:a16="http://schemas.microsoft.com/office/drawing/2014/main" id="{8A6AF379-5225-416D-970C-66E2630D2C86}"/>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19BFF564-74BC-4B90-AFFD-523B18D1C6A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2473557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D2A0FCC-B097-4B7F-8519-96CA70356379}"/>
              </a:ext>
            </a:extLst>
          </p:cNvPr>
          <p:cNvSpPr>
            <a:spLocks noGrp="1"/>
          </p:cNvSpPr>
          <p:nvPr>
            <p:ph type="dt" sz="half" idx="10"/>
          </p:nvPr>
        </p:nvSpPr>
        <p:spPr/>
        <p:txBody>
          <a:bodyPr/>
          <a:lstStyle/>
          <a:p>
            <a:fld id="{CE39A5E4-0D38-4A4B-81F4-6D08976F73A5}" type="datetimeFigureOut">
              <a:rPr lang="es-MX" smtClean="0"/>
              <a:t>04/03/2025</a:t>
            </a:fld>
            <a:endParaRPr lang="es-MX"/>
          </a:p>
        </p:txBody>
      </p:sp>
      <p:sp>
        <p:nvSpPr>
          <p:cNvPr id="3" name="Marcador de pie de página 2">
            <a:extLst>
              <a:ext uri="{FF2B5EF4-FFF2-40B4-BE49-F238E27FC236}">
                <a16:creationId xmlns:a16="http://schemas.microsoft.com/office/drawing/2014/main" id="{EB25A664-6D94-4777-9C13-8DF6F909438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C2587C9D-FB27-45F8-B0AB-07AF140495E3}"/>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3280654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B889A4-B28D-455C-8CBE-A0E5F4F5CA5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B79137E-3716-4CF1-B637-72C052FF33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E5193F4-D10C-452E-A189-9286E3E8D8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169A64E-297A-4827-90D4-9E6E298EA23E}"/>
              </a:ext>
            </a:extLst>
          </p:cNvPr>
          <p:cNvSpPr>
            <a:spLocks noGrp="1"/>
          </p:cNvSpPr>
          <p:nvPr>
            <p:ph type="dt" sz="half" idx="10"/>
          </p:nvPr>
        </p:nvSpPr>
        <p:spPr/>
        <p:txBody>
          <a:bodyPr/>
          <a:lstStyle/>
          <a:p>
            <a:fld id="{CE39A5E4-0D38-4A4B-81F4-6D08976F73A5}" type="datetimeFigureOut">
              <a:rPr lang="es-MX" smtClean="0"/>
              <a:t>04/03/2025</a:t>
            </a:fld>
            <a:endParaRPr lang="es-MX"/>
          </a:p>
        </p:txBody>
      </p:sp>
      <p:sp>
        <p:nvSpPr>
          <p:cNvPr id="6" name="Marcador de pie de página 5">
            <a:extLst>
              <a:ext uri="{FF2B5EF4-FFF2-40B4-BE49-F238E27FC236}">
                <a16:creationId xmlns:a16="http://schemas.microsoft.com/office/drawing/2014/main" id="{1796AAE0-73AA-4173-B4B6-745FC6A0DD9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8F491C4-5A9F-4846-B472-C0B807BC2E3D}"/>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734851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DFBB1F-DE1A-4ECF-B4A5-960DBF0435E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AF774BB-FEB6-4277-B9DA-44FF8A884D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3AC28062-CF64-4319-90A3-5BB0AD8C37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6E33BF58-46F3-4AB4-83DB-13665BF1641A}"/>
              </a:ext>
            </a:extLst>
          </p:cNvPr>
          <p:cNvSpPr>
            <a:spLocks noGrp="1"/>
          </p:cNvSpPr>
          <p:nvPr>
            <p:ph type="dt" sz="half" idx="10"/>
          </p:nvPr>
        </p:nvSpPr>
        <p:spPr/>
        <p:txBody>
          <a:bodyPr/>
          <a:lstStyle/>
          <a:p>
            <a:fld id="{CE39A5E4-0D38-4A4B-81F4-6D08976F73A5}" type="datetimeFigureOut">
              <a:rPr lang="es-MX" smtClean="0"/>
              <a:t>04/03/2025</a:t>
            </a:fld>
            <a:endParaRPr lang="es-MX"/>
          </a:p>
        </p:txBody>
      </p:sp>
      <p:sp>
        <p:nvSpPr>
          <p:cNvPr id="6" name="Marcador de pie de página 5">
            <a:extLst>
              <a:ext uri="{FF2B5EF4-FFF2-40B4-BE49-F238E27FC236}">
                <a16:creationId xmlns:a16="http://schemas.microsoft.com/office/drawing/2014/main" id="{7E18ABF2-5276-43A1-B5A7-2CA38223177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9A61284-311C-4CFA-8FD6-5D7CB2AC3AD5}"/>
              </a:ext>
            </a:extLst>
          </p:cNvPr>
          <p:cNvSpPr>
            <a:spLocks noGrp="1"/>
          </p:cNvSpPr>
          <p:nvPr>
            <p:ph type="sldNum" sz="quarter" idx="12"/>
          </p:nvPr>
        </p:nvSpPr>
        <p:spPr/>
        <p:txBody>
          <a:bodyPr/>
          <a:lstStyle/>
          <a:p>
            <a:fld id="{91AA67D1-D7EB-41C1-A52B-EC507544C92D}" type="slidenum">
              <a:rPr lang="es-MX" smtClean="0"/>
              <a:t>‹Nº›</a:t>
            </a:fld>
            <a:endParaRPr lang="es-MX"/>
          </a:p>
        </p:txBody>
      </p:sp>
    </p:spTree>
    <p:extLst>
      <p:ext uri="{BB962C8B-B14F-4D97-AF65-F5344CB8AC3E}">
        <p14:creationId xmlns:p14="http://schemas.microsoft.com/office/powerpoint/2010/main" val="1549216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E8ECEB8-3FE3-416C-BD06-1AE38A7B5F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E393B8F-4B19-4647-B95B-62B7A29CBB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D2FED3-47ED-48C8-BFDC-22A4CB1DC4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9A5E4-0D38-4A4B-81F4-6D08976F73A5}" type="datetimeFigureOut">
              <a:rPr lang="es-MX" smtClean="0"/>
              <a:t>04/03/2025</a:t>
            </a:fld>
            <a:endParaRPr lang="es-MX"/>
          </a:p>
        </p:txBody>
      </p:sp>
      <p:sp>
        <p:nvSpPr>
          <p:cNvPr id="5" name="Marcador de pie de página 4">
            <a:extLst>
              <a:ext uri="{FF2B5EF4-FFF2-40B4-BE49-F238E27FC236}">
                <a16:creationId xmlns:a16="http://schemas.microsoft.com/office/drawing/2014/main" id="{04FBC074-B260-4646-84FC-8A31BEF362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F078E8B8-B072-4F0A-9EF1-7223A09047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A67D1-D7EB-41C1-A52B-EC507544C92D}" type="slidenum">
              <a:rPr lang="es-MX" smtClean="0"/>
              <a:t>‹Nº›</a:t>
            </a:fld>
            <a:endParaRPr lang="es-MX"/>
          </a:p>
        </p:txBody>
      </p:sp>
    </p:spTree>
    <p:extLst>
      <p:ext uri="{BB962C8B-B14F-4D97-AF65-F5344CB8AC3E}">
        <p14:creationId xmlns:p14="http://schemas.microsoft.com/office/powerpoint/2010/main" val="2411330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ieccloud.iec-sis.org.mx/index.php/s/dsMS4ebfW7bzB2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8300091-5C2B-4E06-B221-44C35FFD0B3B}"/>
              </a:ext>
            </a:extLst>
          </p:cNvPr>
          <p:cNvSpPr txBox="1"/>
          <p:nvPr/>
        </p:nvSpPr>
        <p:spPr>
          <a:xfrm>
            <a:off x="874751" y="4114799"/>
            <a:ext cx="5837274" cy="646331"/>
          </a:xfrm>
          <a:prstGeom prst="rect">
            <a:avLst/>
          </a:prstGeom>
          <a:noFill/>
        </p:spPr>
        <p:txBody>
          <a:bodyPr wrap="square" rtlCol="0">
            <a:spAutoFit/>
          </a:bodyPr>
          <a:lstStyle/>
          <a:p>
            <a:pPr algn="ctr"/>
            <a:r>
              <a:rPr lang="es-MX" sz="3600" dirty="0">
                <a:solidFill>
                  <a:schemeClr val="bg1"/>
                </a:solidFill>
                <a:latin typeface="Gotham Bold" panose="02000803030000020004" pitchFamily="2" charset="0"/>
              </a:rPr>
              <a:t>ACTIVIDADES </a:t>
            </a:r>
          </a:p>
        </p:txBody>
      </p:sp>
      <p:sp>
        <p:nvSpPr>
          <p:cNvPr id="5" name="CuadroTexto 4">
            <a:extLst>
              <a:ext uri="{FF2B5EF4-FFF2-40B4-BE49-F238E27FC236}">
                <a16:creationId xmlns:a16="http://schemas.microsoft.com/office/drawing/2014/main" id="{95F5B0B7-C590-42B9-BEEA-E08C1229EA57}"/>
              </a:ext>
            </a:extLst>
          </p:cNvPr>
          <p:cNvSpPr txBox="1"/>
          <p:nvPr/>
        </p:nvSpPr>
        <p:spPr>
          <a:xfrm>
            <a:off x="874751" y="4454861"/>
            <a:ext cx="5837274" cy="1938992"/>
          </a:xfrm>
          <a:prstGeom prst="rect">
            <a:avLst/>
          </a:prstGeom>
          <a:noFill/>
        </p:spPr>
        <p:txBody>
          <a:bodyPr wrap="square" rtlCol="0">
            <a:spAutoFit/>
          </a:bodyPr>
          <a:lstStyle/>
          <a:p>
            <a:pPr algn="ctr"/>
            <a:r>
              <a:rPr lang="es-MX" sz="6000">
                <a:solidFill>
                  <a:schemeClr val="bg1"/>
                </a:solidFill>
                <a:latin typeface="Gotham Bold" panose="02000803030000020004" pitchFamily="2" charset="0"/>
              </a:rPr>
              <a:t>CONSEJERO PRESIDENTE</a:t>
            </a:r>
            <a:endParaRPr lang="es-MX" sz="6000" dirty="0">
              <a:solidFill>
                <a:schemeClr val="bg1"/>
              </a:solidFill>
              <a:latin typeface="Gotham Bold" panose="02000803030000020004" pitchFamily="2" charset="0"/>
            </a:endParaRPr>
          </a:p>
        </p:txBody>
      </p:sp>
      <p:cxnSp>
        <p:nvCxnSpPr>
          <p:cNvPr id="9" name="Conector recto 8">
            <a:extLst>
              <a:ext uri="{FF2B5EF4-FFF2-40B4-BE49-F238E27FC236}">
                <a16:creationId xmlns:a16="http://schemas.microsoft.com/office/drawing/2014/main" id="{8F547564-0686-4708-8F3A-8F26CD633D46}"/>
              </a:ext>
            </a:extLst>
          </p:cNvPr>
          <p:cNvCxnSpPr>
            <a:cxnSpLocks/>
          </p:cNvCxnSpPr>
          <p:nvPr/>
        </p:nvCxnSpPr>
        <p:spPr>
          <a:xfrm>
            <a:off x="607219"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39E8B66-4BB0-4149-A07D-542E25672D7C}"/>
              </a:ext>
            </a:extLst>
          </p:cNvPr>
          <p:cNvCxnSpPr>
            <a:cxnSpLocks/>
          </p:cNvCxnSpPr>
          <p:nvPr/>
        </p:nvCxnSpPr>
        <p:spPr>
          <a:xfrm>
            <a:off x="607219" y="6087583"/>
            <a:ext cx="118641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30501009-19E2-451C-95DD-A108FABF8A48}"/>
              </a:ext>
            </a:extLst>
          </p:cNvPr>
          <p:cNvCxnSpPr>
            <a:cxnSpLocks/>
          </p:cNvCxnSpPr>
          <p:nvPr/>
        </p:nvCxnSpPr>
        <p:spPr>
          <a:xfrm>
            <a:off x="635793" y="4114800"/>
            <a:ext cx="0" cy="1972783"/>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DEEBC596-7DE8-45B8-8CB6-044A7506BB3B}"/>
              </a:ext>
            </a:extLst>
          </p:cNvPr>
          <p:cNvCxnSpPr>
            <a:cxnSpLocks/>
          </p:cNvCxnSpPr>
          <p:nvPr/>
        </p:nvCxnSpPr>
        <p:spPr>
          <a:xfrm flipH="1">
            <a:off x="4049712" y="4133850"/>
            <a:ext cx="287893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F04F1FD1-075D-47C3-A651-A7C54645B7C5}"/>
              </a:ext>
            </a:extLst>
          </p:cNvPr>
          <p:cNvCxnSpPr>
            <a:cxnSpLocks/>
          </p:cNvCxnSpPr>
          <p:nvPr/>
        </p:nvCxnSpPr>
        <p:spPr>
          <a:xfrm flipH="1">
            <a:off x="5802923" y="6087583"/>
            <a:ext cx="1125721"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id="{FAACCD7C-CCCF-4D76-B8D5-AB7589238874}"/>
              </a:ext>
            </a:extLst>
          </p:cNvPr>
          <p:cNvCxnSpPr>
            <a:cxnSpLocks/>
          </p:cNvCxnSpPr>
          <p:nvPr/>
        </p:nvCxnSpPr>
        <p:spPr>
          <a:xfrm>
            <a:off x="6900861"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Imagen 16">
            <a:extLst>
              <a:ext uri="{FF2B5EF4-FFF2-40B4-BE49-F238E27FC236}">
                <a16:creationId xmlns:a16="http://schemas.microsoft.com/office/drawing/2014/main" id="{C202DBCA-A62C-4A21-AAB1-2C189512A5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9047" y="552793"/>
            <a:ext cx="3457989" cy="1188084"/>
          </a:xfrm>
          <a:prstGeom prst="rect">
            <a:avLst/>
          </a:prstGeom>
        </p:spPr>
      </p:pic>
    </p:spTree>
    <p:extLst>
      <p:ext uri="{BB962C8B-B14F-4D97-AF65-F5344CB8AC3E}">
        <p14:creationId xmlns:p14="http://schemas.microsoft.com/office/powerpoint/2010/main" val="3715851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237940"/>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plan de Trabajo Conjunto para la Promoción de la Participación Ciudadana en la Elección del Poder Judicial de la entidad.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12/02/2025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Vocal Ejecutivo INE Local</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El instituto Electoral de Coahuila y la Junta Local del INE Coahuila firmaron el Plan de Trabajo </a:t>
                      </a:r>
                      <a:b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b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Conjunto para la Promoción de la Participación Ciudadana en la elección del Poder Judicial de la entidad.</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082193688"/>
                  </a:ext>
                </a:extLst>
              </a:tr>
              <a:tr h="76693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3er Conversatorio Reforma Electoral el Desafío de los Institutos Electorales Locales.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Participó como dialogante en el 3er conversatorio Reforma Electoral el Desafío de los Institutos Electorales Locales.</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7576694"/>
                  </a:ext>
                </a:extLst>
              </a:tr>
              <a:tr h="76339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de la Comisión Especial de Elecciones Judiciales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Urgente de la Comisión Especial de Elecciones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75731398"/>
                  </a:ext>
                </a:extLst>
              </a:tr>
              <a:tr h="6291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13/02/2025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 </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se presidió la Sesión Extraordinaria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795314439"/>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de Comités Judiciales Electorales Distritales.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Personal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Integrantes de los Comités Judiciales Electorales Distritales recibieron capacitación para el correcto desarrollo de sus funciones, previo a su instalación.</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159160188"/>
                  </a:ext>
                </a:extLst>
              </a:tr>
            </a:tbl>
          </a:graphicData>
        </a:graphic>
      </p:graphicFrame>
      <p:grpSp>
        <p:nvGrpSpPr>
          <p:cNvPr id="5" name="Grupo 4">
            <a:extLst>
              <a:ext uri="{FF2B5EF4-FFF2-40B4-BE49-F238E27FC236}">
                <a16:creationId xmlns:a16="http://schemas.microsoft.com/office/drawing/2014/main" id="{DC0D21C4-5E67-DE52-142A-D0084686009A}"/>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B7CD4F66-6C01-A6F2-868C-000003A2C472}"/>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7" name="Rectángulo 6">
              <a:extLst>
                <a:ext uri="{FF2B5EF4-FFF2-40B4-BE49-F238E27FC236}">
                  <a16:creationId xmlns:a16="http://schemas.microsoft.com/office/drawing/2014/main" id="{B6EB0A01-5F52-0417-4411-FB4A902B1A3B}"/>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98115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37926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72310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Instalación del Comité Judicial Electoral de Saltillo.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Comité Judicial Electoral Distrital 08</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El Presidente del IEC, Óscar Daniel Rodríguez Fuentes y la Consejera Electoral Beatriz Eugenia Rodríguez Villanueva, asistieron a la Sesión de Instalación del Comité Judicial Electoral Distrital 08, con cabecera en el municipio de Saltillo.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212833988"/>
                  </a:ext>
                </a:extLst>
              </a:tr>
              <a:tr h="147646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Instalación del Comité Judicial Electoral de Parras.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Comité Judicial Electoral Distrital 03</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El Presidente del IEC, Óscar Daniel Rodríguez Fuentes asistió a la Sesión de Instalación del Comité Judicial Electoral Distrital 03, con cabecera en el municipio de Parras.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61936998"/>
                  </a:ext>
                </a:extLst>
              </a:tr>
              <a:tr h="11744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18/02/2025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de las Consejerías Electorales del IEC y Secretario Ejecutivo, donde se abordaron temas referentes a la Elección Judicial 2024-2025.</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200345164"/>
                  </a:ext>
                </a:extLst>
              </a:tr>
            </a:tbl>
          </a:graphicData>
        </a:graphic>
      </p:graphicFrame>
      <p:grpSp>
        <p:nvGrpSpPr>
          <p:cNvPr id="5" name="Grupo 4">
            <a:extLst>
              <a:ext uri="{FF2B5EF4-FFF2-40B4-BE49-F238E27FC236}">
                <a16:creationId xmlns:a16="http://schemas.microsoft.com/office/drawing/2014/main" id="{2BE543A9-023C-FE04-B1B1-CF5A96AE198B}"/>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A65B9205-505C-5E72-7E3A-3B6B8FD6AE6D}"/>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7" name="Rectángulo 6">
              <a:extLst>
                <a:ext uri="{FF2B5EF4-FFF2-40B4-BE49-F238E27FC236}">
                  <a16:creationId xmlns:a16="http://schemas.microsoft.com/office/drawing/2014/main" id="{53D6ADCD-4984-D61B-6F74-645C5E091985}"/>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498494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334100"/>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422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Solemne con motivo del Día del Ejército Mexicano.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Congreso del Estado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Congreso del Estado de Coahuila</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asistió a la Sesión Solemne con motivo del Día del Ejército, LXIII Legislatura del Congreso del Estado de Coahuila de Zaragoza.</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99858301"/>
                  </a:ext>
                </a:extLst>
              </a:tr>
              <a:tr h="134223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en Materia de Redes Socio Digitales y Juventudes.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19/02/2025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Organización de Fuerza Ciudadana A.C.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dio la bienvenida a la capacitación en material de redes socio-digitales y juventudes impartida por Gloria Alcocer Olmos, Directora Ejecutiva de la Organización de Fuerza Ciudadana, A. C.</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917021712"/>
                  </a:ext>
                </a:extLst>
              </a:tr>
              <a:tr h="149991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Informe anual de Labores de la Sala Regional Monterrey.</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20/02/2025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Salón de Plenos SRM</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Integrantes del Consejo General del IEC asistieron al informe de actividades presentado por la Magistrada Claudia Valle </a:t>
                      </a:r>
                      <a:r>
                        <a:rPr lang="es-ES" sz="1200" u="none" strike="noStrike" dirty="0" err="1">
                          <a:effectLst/>
                          <a:latin typeface="Segoe UI" panose="020B0502040204020203" pitchFamily="34" charset="0"/>
                          <a:cs typeface="Segoe UI" panose="020B0502040204020203" pitchFamily="34" charset="0"/>
                        </a:rPr>
                        <a:t>Aguilasocho</a:t>
                      </a:r>
                      <a:r>
                        <a:rPr lang="es-ES" sz="1200" u="none" strike="noStrike" dirty="0">
                          <a:effectLst/>
                          <a:latin typeface="Segoe UI" panose="020B0502040204020203" pitchFamily="34" charset="0"/>
                          <a:cs typeface="Segoe UI" panose="020B0502040204020203" pitchFamily="34" charset="0"/>
                        </a:rPr>
                        <a:t>, Presidenta de la Sala Regional Monterrey del Tribunal Electoral del Poder Judicial de la Federación.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6444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Reunión de trabajo con integrantes de la </a:t>
                      </a:r>
                      <a:r>
                        <a:rPr lang="es-MX" sz="1200" kern="1200" dirty="0">
                          <a:solidFill>
                            <a:schemeClr val="dk1"/>
                          </a:solidFill>
                          <a:effectLst/>
                          <a:latin typeface="Segoe UI" panose="020B0502040204020203" pitchFamily="34" charset="0"/>
                          <a:ea typeface="+mn-ea"/>
                          <a:cs typeface="Segoe UI" panose="020B0502040204020203" pitchFamily="34" charset="0"/>
                        </a:rPr>
                        <a:t>Comisión de Prerrogativas y Partidos Políticos.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503020923"/>
                  </a:ext>
                </a:extLst>
              </a:tr>
            </a:tbl>
          </a:graphicData>
        </a:graphic>
      </p:graphicFrame>
      <p:grpSp>
        <p:nvGrpSpPr>
          <p:cNvPr id="5" name="Grupo 4">
            <a:extLst>
              <a:ext uri="{FF2B5EF4-FFF2-40B4-BE49-F238E27FC236}">
                <a16:creationId xmlns:a16="http://schemas.microsoft.com/office/drawing/2014/main" id="{427594C7-CB68-8BD6-85B8-FBB9C54AF65B}"/>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F9DC81EB-6324-9A07-B72A-9272F23A4BC0}"/>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7" name="Rectángulo 6">
              <a:extLst>
                <a:ext uri="{FF2B5EF4-FFF2-40B4-BE49-F238E27FC236}">
                  <a16:creationId xmlns:a16="http://schemas.microsoft.com/office/drawing/2014/main" id="{556AE065-20BF-9864-3715-E310D7D4F4E8}"/>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333016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089103"/>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8152">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reunión de trabajo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250615114"/>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Consejerías Electorales del IEC y Secretario Ejecutivo, donde se abordaron temas referentes a la Elección Judicial Local.</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asistió a la Sesión </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Ordinaria de la Comisión de Quejas y Denuncias.</a:t>
                      </a:r>
                      <a:endPar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38814055"/>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Temporal de Archivos y Gestión Documental.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Temporal de Archivos y Gestión Documental.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24158540"/>
                  </a:ext>
                </a:extLst>
              </a:tr>
              <a:tr h="58698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Comité de Administración.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98247693"/>
                  </a:ext>
                </a:extLst>
              </a:tr>
            </a:tbl>
          </a:graphicData>
        </a:graphic>
      </p:graphicFrame>
      <p:grpSp>
        <p:nvGrpSpPr>
          <p:cNvPr id="5" name="Grupo 4">
            <a:extLst>
              <a:ext uri="{FF2B5EF4-FFF2-40B4-BE49-F238E27FC236}">
                <a16:creationId xmlns:a16="http://schemas.microsoft.com/office/drawing/2014/main" id="{C14E3041-9369-4904-7349-42A893E11ABC}"/>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7FC3D728-69F7-5518-622D-9AF79FE9454D}"/>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7" name="Rectángulo 6">
              <a:extLst>
                <a:ext uri="{FF2B5EF4-FFF2-40B4-BE49-F238E27FC236}">
                  <a16:creationId xmlns:a16="http://schemas.microsoft.com/office/drawing/2014/main" id="{2803AA8E-E8D7-9CAA-1062-1D40B8E142D9}"/>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32923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14078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69329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Partidos Políticos</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de Prerrogativas. </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77567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Secretario Ejecutivo</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Editorial y de Difusión de la Cultura Democrática.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Paridad de Género e Inclusión.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r>
                        <a:rPr lang="es-ES" sz="1200" u="none" strike="noStrike" dirty="0">
                          <a:effectLst/>
                          <a:latin typeface="Segoe UI" panose="020B0502040204020203" pitchFamily="34" charset="0"/>
                          <a:cs typeface="Segoe UI" panose="020B0502040204020203" pitchFamily="34" charset="0"/>
                        </a:rPr>
                        <a:t>Se asistió a la Sesión Ordinaria de la Comisión de Paridad de Género e Inclusión.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8176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Vinculación con el INE y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se presidió la Sesión Ordinaria de la Comisión de Vinculación con el INE y OPLES.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338814055"/>
                  </a:ext>
                </a:extLst>
              </a:tr>
              <a:tr h="62665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25/02/2025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Electorales</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y se presidió la Sesión Ordinaria de la Comisión de Organización Electoral.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58687753"/>
                  </a:ext>
                </a:extLst>
              </a:tr>
            </a:tbl>
          </a:graphicData>
        </a:graphic>
      </p:graphicFrame>
      <p:grpSp>
        <p:nvGrpSpPr>
          <p:cNvPr id="5" name="Grupo 4">
            <a:extLst>
              <a:ext uri="{FF2B5EF4-FFF2-40B4-BE49-F238E27FC236}">
                <a16:creationId xmlns:a16="http://schemas.microsoft.com/office/drawing/2014/main" id="{50C46DD8-8864-4CB7-02E3-8A69C92C0E15}"/>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92B7B6FC-4A29-F14A-1472-F0BB172AA617}"/>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7" name="Rectángulo 6">
              <a:extLst>
                <a:ext uri="{FF2B5EF4-FFF2-40B4-BE49-F238E27FC236}">
                  <a16:creationId xmlns:a16="http://schemas.microsoft.com/office/drawing/2014/main" id="{A539E160-8BAE-9FA0-1456-9527422155A9}"/>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296901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3709975"/>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69045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Solemne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se presidió la Sesión Solemne del Consejo General del Instituto Electoral de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13604730"/>
                  </a:ext>
                </a:extLst>
              </a:tr>
              <a:tr h="79147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se presidió la Sesión Ordinaria del Consejo General del Instituto Electoral de Coahuila.</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10884156"/>
                  </a:ext>
                </a:extLst>
              </a:tr>
              <a:tr h="38999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del Consejo General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u="none" strike="noStrike" dirty="0">
                          <a:effectLst/>
                          <a:latin typeface="Segoe UI" panose="020B0502040204020203" pitchFamily="34" charset="0"/>
                          <a:cs typeface="Segoe UI" panose="020B0502040204020203" pitchFamily="34" charset="0"/>
                        </a:rPr>
                        <a:t>Consejero Presidente</a:t>
                      </a:r>
                    </a:p>
                    <a:p>
                      <a:pPr algn="ctr" fontAlgn="ctr"/>
                      <a:r>
                        <a:rPr lang="es-ES" sz="1200" u="none" strike="noStrike" dirty="0">
                          <a:effectLst/>
                          <a:latin typeface="Segoe UI" panose="020B0502040204020203" pitchFamily="34" charset="0"/>
                          <a:cs typeface="Segoe UI" panose="020B0502040204020203" pitchFamily="34" charset="0"/>
                        </a:rPr>
                        <a:t>Consejerías Electorales </a:t>
                      </a:r>
                    </a:p>
                    <a:p>
                      <a:pPr algn="ctr" fontAlgn="ctr"/>
                      <a:r>
                        <a:rPr lang="es-ES" sz="1200" u="none" strike="noStrike" dirty="0">
                          <a:effectLst/>
                          <a:latin typeface="Segoe UI" panose="020B0502040204020203" pitchFamily="34" charset="0"/>
                          <a:cs typeface="Segoe UI" panose="020B0502040204020203" pitchFamily="34" charset="0"/>
                        </a:rPr>
                        <a:t>Secretario Ejecutivo</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b="0" u="none" strike="noStrike" dirty="0">
                          <a:effectLst/>
                          <a:latin typeface="Segoe UI" panose="020B0502040204020203" pitchFamily="34" charset="0"/>
                          <a:cs typeface="Segoe UI" panose="020B0502040204020203" pitchFamily="34" charset="0"/>
                        </a:rPr>
                        <a:t>Se asistió y se presidió la Sesión Extraordinaria del Consejo General.</a:t>
                      </a:r>
                      <a:endParaRPr lang="es-MX" sz="1200" b="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60138421"/>
                  </a:ext>
                </a:extLst>
              </a:tr>
              <a:tr h="38999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Conferencia de la No Discriminación.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Auditorio Manuel H. Gil Vara de la Presidencia Municipal de Ramos Arizpe.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El Consejero Presidente ofreció una charla sobre el Día Internacional de la Cero Discriminación en el Ayuntamiento de Ramos Arizpe.</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24699082"/>
                  </a:ext>
                </a:extLst>
              </a:tr>
            </a:tbl>
          </a:graphicData>
        </a:graphic>
      </p:graphicFrame>
      <p:grpSp>
        <p:nvGrpSpPr>
          <p:cNvPr id="5" name="Grupo 4">
            <a:extLst>
              <a:ext uri="{FF2B5EF4-FFF2-40B4-BE49-F238E27FC236}">
                <a16:creationId xmlns:a16="http://schemas.microsoft.com/office/drawing/2014/main" id="{D6C6BBF6-EAD0-2B24-C093-434AE34FD7FF}"/>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543D2B92-429D-E023-8119-55BC1E06FF33}"/>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7" name="Rectángulo 6">
              <a:extLst>
                <a:ext uri="{FF2B5EF4-FFF2-40B4-BE49-F238E27FC236}">
                  <a16:creationId xmlns:a16="http://schemas.microsoft.com/office/drawing/2014/main" id="{4C7247B1-75CD-2EEA-D603-53A0F922D3F7}"/>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848079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2">
            <a:extLst>
              <a:ext uri="{FF2B5EF4-FFF2-40B4-BE49-F238E27FC236}">
                <a16:creationId xmlns:a16="http://schemas.microsoft.com/office/drawing/2014/main" id="{4E31ECB4-B9AF-4FE4-BD53-9A71BB0A58E6}"/>
              </a:ext>
            </a:extLst>
          </p:cNvPr>
          <p:cNvSpPr>
            <a:spLocks noGrp="1"/>
          </p:cNvSpPr>
          <p:nvPr>
            <p:ph idx="1"/>
          </p:nvPr>
        </p:nvSpPr>
        <p:spPr>
          <a:xfrm>
            <a:off x="1196025" y="2472879"/>
            <a:ext cx="9776638" cy="3174093"/>
          </a:xfrm>
        </p:spPr>
        <p:txBody>
          <a:bodyPr>
            <a:normAutofit/>
          </a:bodyPr>
          <a:lstStyle/>
          <a:p>
            <a:pPr marL="0" indent="0" algn="just">
              <a:buNone/>
            </a:pPr>
            <a:r>
              <a:rPr lang="es-MX" sz="2023" dirty="0">
                <a:solidFill>
                  <a:schemeClr val="tx1">
                    <a:lumMod val="75000"/>
                    <a:lumOff val="25000"/>
                  </a:schemeClr>
                </a:solidFill>
              </a:rPr>
              <a:t>De acuerdo con el periodo de conservación de la información, de conformidad con los Lineamientos Técnicos Generales para la publicación, homologación y estandarización de la información de las obligaciones establecidas en el Título Quinto y en la fracción IV del artículo 31 de la Ley General de Transparencia y Acceso a la Información Pública, que deben de difundir los sujetos obligados en los portales de Internet y en la Plataforma Nacional de Transparencia; se pone a su disposición </a:t>
            </a:r>
            <a:r>
              <a:rPr lang="es-MX" sz="2023" b="1" dirty="0">
                <a:solidFill>
                  <a:schemeClr val="tx1">
                    <a:lumMod val="75000"/>
                    <a:lumOff val="25000"/>
                  </a:schemeClr>
                </a:solidFill>
              </a:rPr>
              <a:t>cualquier otra información de utilidad </a:t>
            </a:r>
            <a:r>
              <a:rPr lang="es-MX" sz="2023" dirty="0">
                <a:solidFill>
                  <a:schemeClr val="tx1">
                    <a:lumMod val="75000"/>
                    <a:lumOff val="25000"/>
                  </a:schemeClr>
                </a:solidFill>
              </a:rPr>
              <a:t>del ejercicio 2023, mediante el siguiente vínculo electrónico:</a:t>
            </a:r>
          </a:p>
          <a:p>
            <a:pPr marL="0" indent="0" algn="just">
              <a:buNone/>
            </a:pPr>
            <a:r>
              <a:rPr lang="es-MX" sz="2023" dirty="0">
                <a:solidFill>
                  <a:schemeClr val="tx1">
                    <a:lumMod val="75000"/>
                    <a:lumOff val="25000"/>
                  </a:schemeClr>
                </a:solidFill>
                <a:hlinkClick r:id="rId2"/>
              </a:rPr>
              <a:t>https://ieccloud.iec-sis.org.mx/index.php/s/dsMS4ebfW7bzB2O</a:t>
            </a:r>
            <a:r>
              <a:rPr lang="es-MX" sz="2023" dirty="0">
                <a:solidFill>
                  <a:schemeClr val="tx1">
                    <a:lumMod val="75000"/>
                    <a:lumOff val="25000"/>
                  </a:schemeClr>
                </a:solidFill>
              </a:rPr>
              <a:t> </a:t>
            </a:r>
          </a:p>
          <a:p>
            <a:pPr marL="0" indent="0" algn="just">
              <a:buNone/>
            </a:pPr>
            <a:endParaRPr lang="es-MX" sz="2023" dirty="0">
              <a:solidFill>
                <a:schemeClr val="tx1">
                  <a:lumMod val="75000"/>
                  <a:lumOff val="25000"/>
                </a:schemeClr>
              </a:solidFill>
            </a:endParaRPr>
          </a:p>
          <a:p>
            <a:pPr marL="0" indent="0" algn="just">
              <a:buNone/>
            </a:pPr>
            <a:endParaRPr lang="es-MX" sz="2052" dirty="0"/>
          </a:p>
          <a:p>
            <a:pPr marL="0" indent="0" algn="just">
              <a:buNone/>
            </a:pPr>
            <a:endParaRPr lang="es-MX" sz="2052" dirty="0"/>
          </a:p>
        </p:txBody>
      </p:sp>
      <p:sp>
        <p:nvSpPr>
          <p:cNvPr id="8" name="Rectángulo 7">
            <a:extLst>
              <a:ext uri="{FF2B5EF4-FFF2-40B4-BE49-F238E27FC236}">
                <a16:creationId xmlns:a16="http://schemas.microsoft.com/office/drawing/2014/main" id="{AF888DA7-CDE4-4EF7-AD6D-97B6E00672BA}"/>
              </a:ext>
            </a:extLst>
          </p:cNvPr>
          <p:cNvSpPr/>
          <p:nvPr/>
        </p:nvSpPr>
        <p:spPr>
          <a:xfrm>
            <a:off x="3046379" y="1193727"/>
            <a:ext cx="5809693" cy="853016"/>
          </a:xfrm>
          <a:prstGeom prst="rect">
            <a:avLst/>
          </a:prstGeom>
          <a:noFill/>
          <a:ln w="38100">
            <a:solidFill>
              <a:srgbClr val="8C5E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85374">
              <a:defRPr/>
            </a:pPr>
            <a:endParaRPr lang="es-MX" sz="1539">
              <a:solidFill>
                <a:srgbClr val="8C5E97"/>
              </a:solidFill>
              <a:latin typeface="Calibri" panose="020F0502020204030204"/>
            </a:endParaRPr>
          </a:p>
        </p:txBody>
      </p:sp>
      <p:sp>
        <p:nvSpPr>
          <p:cNvPr id="9" name="CuadroTexto 8">
            <a:extLst>
              <a:ext uri="{FF2B5EF4-FFF2-40B4-BE49-F238E27FC236}">
                <a16:creationId xmlns:a16="http://schemas.microsoft.com/office/drawing/2014/main" id="{42C239D5-E09B-4354-AF52-40D679F65797}"/>
              </a:ext>
            </a:extLst>
          </p:cNvPr>
          <p:cNvSpPr txBox="1"/>
          <p:nvPr/>
        </p:nvSpPr>
        <p:spPr>
          <a:xfrm>
            <a:off x="3541691" y="1396556"/>
            <a:ext cx="5314381" cy="460767"/>
          </a:xfrm>
          <a:prstGeom prst="rect">
            <a:avLst/>
          </a:prstGeom>
          <a:noFill/>
          <a:ln>
            <a:noFill/>
          </a:ln>
        </p:spPr>
        <p:txBody>
          <a:bodyPr wrap="square" rtlCol="0">
            <a:spAutoFit/>
          </a:bodyPr>
          <a:lstStyle/>
          <a:p>
            <a:pPr algn="ctr" defTabSz="385374">
              <a:buClr>
                <a:srgbClr val="732282"/>
              </a:buClr>
              <a:defRPr/>
            </a:pPr>
            <a:r>
              <a:rPr lang="es-MX" sz="2394" dirty="0">
                <a:solidFill>
                  <a:srgbClr val="8C5E97"/>
                </a:solidFill>
                <a:latin typeface="Helvetica" panose="020B0604020202020204" pitchFamily="2" charset="0"/>
              </a:rPr>
              <a:t>Periodo de Conservación</a:t>
            </a:r>
            <a:endParaRPr lang="es-MX" sz="3420" dirty="0">
              <a:solidFill>
                <a:srgbClr val="8C5E97"/>
              </a:solidFill>
              <a:latin typeface="Helvetica" panose="020B0604020202020204" pitchFamily="2" charset="0"/>
            </a:endParaRPr>
          </a:p>
        </p:txBody>
      </p:sp>
      <p:sp>
        <p:nvSpPr>
          <p:cNvPr id="6" name="Rectángulo 5">
            <a:extLst>
              <a:ext uri="{FF2B5EF4-FFF2-40B4-BE49-F238E27FC236}">
                <a16:creationId xmlns:a16="http://schemas.microsoft.com/office/drawing/2014/main" id="{BB73232F-FC2F-30F6-D642-6E7A4F03A734}"/>
              </a:ext>
            </a:extLst>
          </p:cNvPr>
          <p:cNvSpPr/>
          <p:nvPr/>
        </p:nvSpPr>
        <p:spPr>
          <a:xfrm>
            <a:off x="330596" y="6271839"/>
            <a:ext cx="8908042" cy="403444"/>
          </a:xfrm>
          <a:prstGeom prst="rect">
            <a:avLst/>
          </a:prstGeom>
        </p:spPr>
        <p:txBody>
          <a:bodyPr wrap="square">
            <a:spAutoFit/>
          </a:bodyPr>
          <a:lstStyle/>
          <a:p>
            <a:r>
              <a:rPr lang="es-MX" sz="1011" b="1" dirty="0">
                <a:solidFill>
                  <a:schemeClr val="bg1"/>
                </a:solidFill>
                <a:latin typeface="Arial" panose="020B0604020202020204" pitchFamily="34" charset="0"/>
                <a:cs typeface="Arial" panose="020B0604020202020204" pitchFamily="34" charset="0"/>
              </a:rPr>
              <a:t> Fecha de modificación y/o validación: 31 de octubre del 2024</a:t>
            </a:r>
            <a:endParaRPr lang="es-MX" sz="1011" dirty="0">
              <a:solidFill>
                <a:schemeClr val="bg1"/>
              </a:solidFill>
              <a:latin typeface="Arial" panose="020B0604020202020204" pitchFamily="34" charset="0"/>
              <a:cs typeface="Arial" panose="020B0604020202020204" pitchFamily="34" charset="0"/>
            </a:endParaRPr>
          </a:p>
          <a:p>
            <a:r>
              <a:rPr lang="es-MX" sz="1011" b="1" dirty="0">
                <a:solidFill>
                  <a:schemeClr val="bg1"/>
                </a:solidFill>
                <a:latin typeface="Arial" panose="020B0604020202020204" pitchFamily="34" charset="0"/>
                <a:cs typeface="Arial" panose="020B0604020202020204" pitchFamily="34" charset="0"/>
              </a:rPr>
              <a:t> Responsable de generar la información: </a:t>
            </a:r>
            <a:r>
              <a:rPr lang="es-MX" sz="1011" dirty="0">
                <a:solidFill>
                  <a:schemeClr val="bg1"/>
                </a:solidFill>
                <a:latin typeface="Arial" panose="020B0604020202020204" pitchFamily="34" charset="0"/>
                <a:cs typeface="Arial" panose="020B0604020202020204" pitchFamily="34" charset="0"/>
              </a:rPr>
              <a:t>C.P. Aída Leticia De la Garza Muñoz | Dirección Ejecutiva de Administración </a:t>
            </a:r>
            <a:endParaRPr lang="es-MX" sz="1011" dirty="0">
              <a:latin typeface="Arial" panose="020B0604020202020204" pitchFamily="34" charset="0"/>
              <a:cs typeface="Arial" panose="020B0604020202020204" pitchFamily="34" charset="0"/>
            </a:endParaRPr>
          </a:p>
        </p:txBody>
      </p:sp>
      <p:sp>
        <p:nvSpPr>
          <p:cNvPr id="3" name="Título 1">
            <a:extLst>
              <a:ext uri="{FF2B5EF4-FFF2-40B4-BE49-F238E27FC236}">
                <a16:creationId xmlns:a16="http://schemas.microsoft.com/office/drawing/2014/main" id="{0553FA34-B433-B07A-9326-DC585EA65453}"/>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4E8121-A047-9FB7-A31F-357B1FBC52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pSp>
        <p:nvGrpSpPr>
          <p:cNvPr id="5" name="Grupo 4">
            <a:extLst>
              <a:ext uri="{FF2B5EF4-FFF2-40B4-BE49-F238E27FC236}">
                <a16:creationId xmlns:a16="http://schemas.microsoft.com/office/drawing/2014/main" id="{A421CFB4-DE0E-FD4E-0BCF-D8862A0D27D1}"/>
              </a:ext>
            </a:extLst>
          </p:cNvPr>
          <p:cNvGrpSpPr/>
          <p:nvPr/>
        </p:nvGrpSpPr>
        <p:grpSpPr>
          <a:xfrm>
            <a:off x="6797760" y="282799"/>
            <a:ext cx="5153658" cy="738669"/>
            <a:chOff x="11192838" y="864444"/>
            <a:chExt cx="8419687" cy="516012"/>
          </a:xfrm>
        </p:grpSpPr>
        <p:sp>
          <p:nvSpPr>
            <p:cNvPr id="10" name="Rectángulo 9">
              <a:extLst>
                <a:ext uri="{FF2B5EF4-FFF2-40B4-BE49-F238E27FC236}">
                  <a16:creationId xmlns:a16="http://schemas.microsoft.com/office/drawing/2014/main" id="{397D3FF8-8624-2310-3803-E4C4E476511F}"/>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11" name="Rectángulo 10">
              <a:extLst>
                <a:ext uri="{FF2B5EF4-FFF2-40B4-BE49-F238E27FC236}">
                  <a16:creationId xmlns:a16="http://schemas.microsoft.com/office/drawing/2014/main" id="{6C7A8643-873A-03EB-4173-E551EC5A07ED}"/>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690005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4982043"/>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Toma de Protesta de Consejero Presidente Provisional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22/01/2025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 Partidos Políticos </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lang="es-MX" sz="1200" b="0" i="0" u="none" strike="noStrike" dirty="0">
                        <a:solidFill>
                          <a:srgbClr val="14171A"/>
                        </a:solidFill>
                        <a:effectLst/>
                        <a:latin typeface="Segoe UI" panose="020B0502040204020203" pitchFamily="34" charset="0"/>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14171A"/>
                          </a:solidFill>
                          <a:effectLst/>
                          <a:latin typeface="Segoe UI" panose="020B0502040204020203" pitchFamily="34" charset="0"/>
                          <a:cs typeface="Segoe UI" panose="020B0502040204020203" pitchFamily="34" charset="0"/>
                        </a:rPr>
                        <a:t>Toma de Protesta de Ley de Acuerdo a la Constitución, del Presidente Provisional.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del Servicio Profesional Electoral Nacional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del Servicio Profesional Electoral Nacional.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la Normatividad</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la Normatividad.</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Quejas y Denuncias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Quejas y Denuncias.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99288004"/>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del Comité de Administración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Comité de Administración.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49805225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Prerrogativas y Partidos Políticos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Prerrogativas y Partidos Políticos.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48893259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Editorial y de Difusión de la Cultura Democrática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Partidos Políticos</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Editorial Y de la Difusión de la Cultura Democrática.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660332923"/>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Paridad de Género e Inclusión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Paridad de Género e Inclusión.</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43731903"/>
                  </a:ext>
                </a:extLst>
              </a:tr>
            </a:tbl>
          </a:graphicData>
        </a:graphic>
      </p:graphicFrame>
      <p:grpSp>
        <p:nvGrpSpPr>
          <p:cNvPr id="5" name="Grupo 4">
            <a:extLst>
              <a:ext uri="{FF2B5EF4-FFF2-40B4-BE49-F238E27FC236}">
                <a16:creationId xmlns:a16="http://schemas.microsoft.com/office/drawing/2014/main" id="{7922347B-4864-CF05-3B31-B498E7ACCAFA}"/>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27D28D1C-0C6E-4CAD-E127-991118D808BA}"/>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7" name="Rectángulo 6">
              <a:extLst>
                <a:ext uri="{FF2B5EF4-FFF2-40B4-BE49-F238E27FC236}">
                  <a16:creationId xmlns:a16="http://schemas.microsoft.com/office/drawing/2014/main" id="{23719005-4652-AF93-FE74-8D99BB6BF89F}"/>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662363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9"/>
          <a:ext cx="11688789" cy="515118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73021">
                  <a:extLst>
                    <a:ext uri="{9D8B030D-6E8A-4147-A177-3AD203B41FA5}">
                      <a16:colId xmlns:a16="http://schemas.microsoft.com/office/drawing/2014/main" val="2967125531"/>
                    </a:ext>
                  </a:extLst>
                </a:gridCol>
                <a:gridCol w="2791922">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Vinculación del INE con los OPLES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Vinculación del INE con los OPLES.</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799265510"/>
                  </a:ext>
                </a:extLst>
              </a:tr>
              <a:tr h="370840">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Organización Electoral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Organización Electoral.</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Educación Cívica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Educación Cívica.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Ordinaria de la Comisión de Transparencia y Acceso a la Información Pública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23/01/2025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del IEC</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 la Comisión de Transparencia y Acceso a la Información Pública.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Entrega de cuadernillos escritos en el sistema de lectoescritura Braille de las convocatorias para la integración de los Comités Judiciales Electorales Distritales y Observación Electoral.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24/01/2025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Sala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SIDS</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 entregó por parte de la SIDS los cuadernillos en sistema braille que se utilizarán para la difusión de convocatorias para integración de los Comités Judiciales.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82699623"/>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Informe anual de actividades del Magistrado Presidente del Poder Judicial del Estado de Coahuila de Zaragoza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27/01/2025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Centro de Convenciones de Torreón</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PJECZ</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PJECZ</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al Informe anual de actividades rendido por el Magistrado Presidente del PJECZ.</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694384154"/>
                  </a:ext>
                </a:extLst>
              </a:tr>
            </a:tbl>
          </a:graphicData>
        </a:graphic>
      </p:graphicFrame>
      <p:grpSp>
        <p:nvGrpSpPr>
          <p:cNvPr id="8" name="Grupo 7">
            <a:extLst>
              <a:ext uri="{FF2B5EF4-FFF2-40B4-BE49-F238E27FC236}">
                <a16:creationId xmlns:a16="http://schemas.microsoft.com/office/drawing/2014/main" id="{721310A4-F71B-65CD-DD9B-2261CBB27C48}"/>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19920B6D-38D1-59CF-5225-138D4D3C0EC0}"/>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10" name="Rectángulo 9">
              <a:extLst>
                <a:ext uri="{FF2B5EF4-FFF2-40B4-BE49-F238E27FC236}">
                  <a16:creationId xmlns:a16="http://schemas.microsoft.com/office/drawing/2014/main" id="{49E75702-5FDD-0BDD-AE9F-88B553F3EC1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65637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225365" y="1136441"/>
          <a:ext cx="11688789" cy="515118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638228">
                  <a:extLst>
                    <a:ext uri="{9D8B030D-6E8A-4147-A177-3AD203B41FA5}">
                      <a16:colId xmlns:a16="http://schemas.microsoft.com/office/drawing/2014/main" val="2967125531"/>
                    </a:ext>
                  </a:extLst>
                </a:gridCol>
                <a:gridCol w="2826715">
                  <a:extLst>
                    <a:ext uri="{9D8B030D-6E8A-4147-A177-3AD203B41FA5}">
                      <a16:colId xmlns:a16="http://schemas.microsoft.com/office/drawing/2014/main" val="1639169861"/>
                    </a:ext>
                  </a:extLst>
                </a:gridCol>
              </a:tblGrid>
              <a:tr h="3708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9507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Partidos Políticos</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72407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Sesión Extraordinaria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ES" sz="1200" b="0" i="0" u="none" strike="noStrike" dirty="0">
                          <a:solidFill>
                            <a:srgbClr val="000000"/>
                          </a:solidFill>
                          <a:effectLst/>
                          <a:latin typeface="Segoe UI" panose="020B0502040204020203" pitchFamily="34" charset="0"/>
                          <a:cs typeface="Segoe UI" panose="020B0502040204020203" pitchFamily="34" charset="0"/>
                        </a:rPr>
                        <a:t>Consejerías Electorales</a:t>
                      </a:r>
                      <a:r>
                        <a:rPr lang="es-ES" sz="1200" b="0" i="0" u="sng" strike="noStrike" dirty="0">
                          <a:solidFill>
                            <a:srgbClr val="000000"/>
                          </a:solidFill>
                          <a:effectLst/>
                          <a:latin typeface="Segoe UI" panose="020B0502040204020203" pitchFamily="34" charset="0"/>
                          <a:cs typeface="Segoe UI" panose="020B0502040204020203" pitchFamily="34" charset="0"/>
                        </a:rPr>
                        <a:t>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de Quejas y Denuncias.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869719795"/>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 la Comisión Especial de Elecciones Judiciales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 la Comisión Especial de Elecciones Judiciales Del Instituto Electoral de Coahuila.</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62051145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28/01/2025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Partidos Políticos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Consejo General del Instituto Electoral de Coahuila.</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Mesa de Consejerías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29/01/2025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del Cuarto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 </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Reunión de trabajo con Consejeros Electorales del Consejo General del IEC y Secretario Ejecutivo.</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360277527"/>
                  </a:ext>
                </a:extLst>
              </a:tr>
              <a:tr h="37084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Reunión de trabajo para revisión de convenio de Coordinación y Colaboración para el PELE PJL 2024-2025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29/01/2025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  Junta Local del INE Coahuila</a:t>
                      </a:r>
                    </a:p>
                  </a:txBody>
                  <a:tcPr marL="1503" marR="1503" marT="1503" marB="0" anchor="ctr">
                    <a:solidFill>
                      <a:srgbClr val="E6E6E6"/>
                    </a:solidFill>
                  </a:tcPr>
                </a:tc>
                <a:tc>
                  <a:txBody>
                    <a:bodyPr/>
                    <a:lstStyle/>
                    <a:p>
                      <a:pPr algn="ctr" fontAlgn="ct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del IEC</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a:t>
                      </a:r>
                    </a:p>
                    <a:p>
                      <a:pPr algn="ctr" fontAlgn="ctr"/>
                      <a:r>
                        <a:rPr lang="es-MX" sz="1200" b="0" i="0" dirty="0">
                          <a:solidFill>
                            <a:srgbClr val="14171A"/>
                          </a:solidFill>
                          <a:effectLst/>
                          <a:latin typeface="Segoe UI" panose="020B0502040204020203" pitchFamily="34" charset="0"/>
                          <a:cs typeface="Segoe UI" panose="020B0502040204020203" pitchFamily="34" charset="0"/>
                        </a:rPr>
                        <a:t>Vocales Ejecutivos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 </a:t>
                      </a:r>
                      <a:endParaRPr lang="es-MX" sz="1200" b="0" i="0" u="none" strike="noStrike" dirty="0">
                        <a:solidFill>
                          <a:srgbClr val="000000"/>
                        </a:solidFill>
                        <a:effectLst/>
                        <a:highlight>
                          <a:srgbClr val="FFFF00"/>
                        </a:highligh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reunieron para la revisión del convenio de Coordinación y Colaboración para el PELE PJL 2024-2025.</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61187115"/>
                  </a:ext>
                </a:extLst>
              </a:tr>
            </a:tbl>
          </a:graphicData>
        </a:graphic>
      </p:graphicFrame>
      <p:grpSp>
        <p:nvGrpSpPr>
          <p:cNvPr id="8" name="Grupo 7">
            <a:extLst>
              <a:ext uri="{FF2B5EF4-FFF2-40B4-BE49-F238E27FC236}">
                <a16:creationId xmlns:a16="http://schemas.microsoft.com/office/drawing/2014/main" id="{35E78DEF-C442-2D5D-7B7A-A37A2FE103D8}"/>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77568919-FFB7-7CB5-21D4-85FD80D9F3A5}"/>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10" name="Rectángulo 9">
              <a:extLst>
                <a:ext uri="{FF2B5EF4-FFF2-40B4-BE49-F238E27FC236}">
                  <a16:creationId xmlns:a16="http://schemas.microsoft.com/office/drawing/2014/main" id="{A02BD3AB-A39B-B2E7-A0C8-6FADEE410D49}"/>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02537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extLst>
              <p:ext uri="{D42A27DB-BD31-4B8C-83A1-F6EECF244321}">
                <p14:modId xmlns:p14="http://schemas.microsoft.com/office/powerpoint/2010/main" val="3225347984"/>
              </p:ext>
            </p:extLst>
          </p:nvPr>
        </p:nvGraphicFramePr>
        <p:xfrm>
          <a:off x="331974" y="1164148"/>
          <a:ext cx="11688789" cy="5493406"/>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38566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de Colaboración con la Secretaría de Educación de Coahuila y la Junta Local del INE para la instalación de casillas en la elección del Poder Judicial Local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del Palacio de Gobierno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del 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Vocal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SEDU</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INE</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firmó el convenio de Colaboración con la Secretaría de Educación de Coahuila y la Junta Local del INE.</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r h="1153682">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la Presidenta de la Junta de Gobierno del Congreso del Estado de Coahuila de Zaragoza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30/01/2025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del Congreso del Estado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Presidenta de la Junta de Gobierno</a:t>
                      </a: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Congreso del Estado de Coahuila</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participó en una reunión de trabajo en la que se abordaron temas relacionados con el Proceso Electoral Judicial Extraordinario 2024-2025.</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r h="974411">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endPar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0" marR="0" lvl="0" indent="0" algn="just"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Firma de convenio de Colaboración con la Asociación Mexicana de Consejeros Estatales Electorales, A.C.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31/01/2025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Instalaciones Oficinas Centrales del INE Ciudad de México</a:t>
                      </a: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t>
                      </a: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del 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AMCEE</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firmó el convenio de Colaboración con la Asociación Mexicana de Consejeros Estatales Electorales, A.C .</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4060954961"/>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Quinto Encuentro Nacional Coalición Mexicana LGBTTTI+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31/01/2025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Palacio Legislativo de San Lázaro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Consejero Presidente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Consejerías del INE</a:t>
                      </a:r>
                    </a:p>
                    <a:p>
                      <a:pPr algn="ctr" fontAlgn="ct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IMPEPAC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IMPEPAC</a:t>
                      </a:r>
                    </a:p>
                  </a:txBody>
                  <a:tcPr marL="1503" marR="1503" marT="1503" marB="0" anchor="ctr">
                    <a:solidFill>
                      <a:srgbClr val="E6E6E6"/>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participó como moderador en el Encuentro Nacional Coalición Mexicana LGBTTTI+.</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754208103"/>
                  </a:ext>
                </a:extLst>
              </a:tr>
            </a:tbl>
          </a:graphicData>
        </a:graphic>
      </p:graphicFrame>
      <p:grpSp>
        <p:nvGrpSpPr>
          <p:cNvPr id="8" name="Grupo 7">
            <a:extLst>
              <a:ext uri="{FF2B5EF4-FFF2-40B4-BE49-F238E27FC236}">
                <a16:creationId xmlns:a16="http://schemas.microsoft.com/office/drawing/2014/main" id="{DFD6D1A2-DAF5-C076-0488-D5B7BE9F254F}"/>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8B0DCFAE-4FCF-A24C-7706-A7715D9DF01E}"/>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10" name="Rectángulo 9">
              <a:extLst>
                <a:ext uri="{FF2B5EF4-FFF2-40B4-BE49-F238E27FC236}">
                  <a16:creationId xmlns:a16="http://schemas.microsoft.com/office/drawing/2014/main" id="{B04C501D-3DD5-F540-0333-77BC5AD08AC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26137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254748"/>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11070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Mesa de Consejerías.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04/02/2025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juntas del 4to piso</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reunió en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al PELO 2024-2025 y la próxima Sesión Extraordinaria del Consejo General.</a:t>
                      </a:r>
                    </a:p>
                  </a:txBody>
                  <a:tcPr marL="1503" marR="1503" marT="1503" marB="0" anchor="ctr">
                    <a:solidFill>
                      <a:srgbClr val="E6E6E6"/>
                    </a:solidFill>
                  </a:tcPr>
                </a:tc>
                <a:extLst>
                  <a:ext uri="{0D108BD9-81ED-4DB2-BD59-A6C34878D82A}">
                    <a16:rowId xmlns:a16="http://schemas.microsoft.com/office/drawing/2014/main" val="2181703772"/>
                  </a:ext>
                </a:extLst>
              </a:tr>
              <a:tr h="104862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con la Secretaria Ejecutiva del INE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06/02/2025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Oficinas Centrales del INE</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Secretaria Ejecutiva del INE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Vocal Ejecutivo del INE en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asistió a la Reunión de Trabajo con la Secretaria Ejecutiva del INE en la que se dio seguimiento al Proceso Electoral Judicial Extraordinario.</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095370827"/>
                  </a:ext>
                </a:extLst>
              </a:tr>
              <a:tr h="122347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Foro “Acciones Afirmativas LGBTTTIQA+ y los Retos de la </a:t>
                      </a:r>
                      <a:r>
                        <a:rPr lang="es-ES" sz="1200" kern="1200" dirty="0" err="1">
                          <a:solidFill>
                            <a:schemeClr val="dk1"/>
                          </a:solidFill>
                          <a:effectLst/>
                          <a:latin typeface="Segoe UI" panose="020B0502040204020203" pitchFamily="34" charset="0"/>
                          <a:ea typeface="+mn-ea"/>
                          <a:cs typeface="Segoe UI" panose="020B0502040204020203" pitchFamily="34" charset="0"/>
                        </a:rPr>
                        <a:t>Autoadscripción</a:t>
                      </a:r>
                      <a:r>
                        <a:rPr lang="es-ES" sz="1200" kern="1200" dirty="0">
                          <a:solidFill>
                            <a:schemeClr val="dk1"/>
                          </a:solidFill>
                          <a:effectLst/>
                          <a:latin typeface="Segoe UI" panose="020B0502040204020203" pitchFamily="34" charset="0"/>
                          <a:ea typeface="+mn-ea"/>
                          <a:cs typeface="Segoe UI" panose="020B0502040204020203" pitchFamily="34" charset="0"/>
                        </a:rPr>
                        <a:t> Calificada”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IEPAC Yucatán</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participó como ponente del foro en donde se abordaron temas sobre la </a:t>
                      </a:r>
                      <a:r>
                        <a:rPr lang="es-ES" sz="1200" b="0" i="0" dirty="0" err="1">
                          <a:solidFill>
                            <a:srgbClr val="14171A"/>
                          </a:solidFill>
                          <a:effectLst/>
                          <a:latin typeface="Segoe UI" panose="020B0502040204020203" pitchFamily="34" charset="0"/>
                          <a:ea typeface="Calibri" panose="020F0502020204030204" pitchFamily="34" charset="0"/>
                          <a:cs typeface="Segoe UI" panose="020B0502040204020203" pitchFamily="34" charset="0"/>
                        </a:rPr>
                        <a:t>Autoadscripción</a:t>
                      </a:r>
                      <a:r>
                        <a:rPr lang="es-ES"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 Calificada en el ejercicio de los Derechos Político-Electorales de integrantes de la Diversidad Sexual.</a:t>
                      </a:r>
                      <a:endPar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446758868"/>
                  </a:ext>
                </a:extLst>
              </a:tr>
              <a:tr h="86670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del Consejo General del Instituto Electoral de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Híbrida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Sesión Extraordinaria del Consejo General del Instituto Electoral de Coahuila.</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377474807"/>
                  </a:ext>
                </a:extLst>
              </a:tr>
            </a:tbl>
          </a:graphicData>
        </a:graphic>
      </p:graphicFrame>
      <p:grpSp>
        <p:nvGrpSpPr>
          <p:cNvPr id="8" name="Grupo 7">
            <a:extLst>
              <a:ext uri="{FF2B5EF4-FFF2-40B4-BE49-F238E27FC236}">
                <a16:creationId xmlns:a16="http://schemas.microsoft.com/office/drawing/2014/main" id="{C6A78247-BBAE-831C-D383-CC09A8BECA65}"/>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575AA73A-3691-E065-CB0B-D6B91280FFB2}"/>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10" name="Rectángulo 9">
              <a:extLst>
                <a:ext uri="{FF2B5EF4-FFF2-40B4-BE49-F238E27FC236}">
                  <a16:creationId xmlns:a16="http://schemas.microsoft.com/office/drawing/2014/main" id="{79A9C46D-F8ED-A9B5-9CDF-B8FE6031BF40}"/>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1080103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4783209"/>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21976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Coordinación INE-IEC, con motivo del Proceso Electoral Judicial Extraordinario 2024-2025.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07/02/2025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del IEC</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algn="ctr" fontAlgn="ctr"/>
                      <a:r>
                        <a:rPr lang="es-MX" sz="1200" b="0" i="0" dirty="0">
                          <a:solidFill>
                            <a:srgbClr val="14171A"/>
                          </a:solidFill>
                          <a:effectLst/>
                          <a:latin typeface="Segoe UI" panose="020B0502040204020203" pitchFamily="34" charset="0"/>
                          <a:cs typeface="Segoe UI" panose="020B0502040204020203" pitchFamily="34" charset="0"/>
                        </a:rPr>
                        <a:t>Secretario Ejecutivo</a:t>
                      </a:r>
                    </a:p>
                    <a:p>
                      <a:pPr algn="ctr" fontAlgn="ctr"/>
                      <a:r>
                        <a:rPr lang="es-MX" sz="1200" b="0" i="0" dirty="0">
                          <a:solidFill>
                            <a:srgbClr val="14171A"/>
                          </a:solidFill>
                          <a:effectLst/>
                          <a:latin typeface="Segoe UI" panose="020B0502040204020203" pitchFamily="34" charset="0"/>
                          <a:cs typeface="Segoe UI" panose="020B0502040204020203" pitchFamily="34" charset="0"/>
                        </a:rPr>
                        <a:t>Vocales Ejecutivos </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Se asistió a la Reunión de Trabajo respecto de la Coordinación con motivo del Proceso Electoral Judicial Extraordinario 2024-2025. </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751520951"/>
                  </a:ext>
                </a:extLst>
              </a:tr>
              <a:tr h="15263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Taller de socialización de los Organismos Públicos Locales, respecto de las determinaciones que ha tomado el Consejo General del Instituto Nacional </a:t>
                      </a:r>
                      <a:r>
                        <a:rPr lang="es-MX" sz="1200" kern="1200" dirty="0">
                          <a:solidFill>
                            <a:schemeClr val="dk1"/>
                          </a:solidFill>
                          <a:effectLst/>
                          <a:latin typeface="Segoe UI" panose="020B0502040204020203" pitchFamily="34" charset="0"/>
                          <a:ea typeface="+mn-ea"/>
                          <a:cs typeface="Segoe UI" panose="020B0502040204020203" pitchFamily="34" charset="0"/>
                        </a:rPr>
                        <a:t>Electoral relativos a la elección del Poder Judicial.</a:t>
                      </a:r>
                      <a:r>
                        <a:rPr lang="es-ES"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Se asistió al taller </a:t>
                      </a:r>
                      <a:r>
                        <a:rPr lang="es-ES" sz="1200" kern="1200" dirty="0">
                          <a:solidFill>
                            <a:schemeClr val="dk1"/>
                          </a:solidFill>
                          <a:effectLst/>
                          <a:latin typeface="Segoe UI" panose="020B0502040204020203" pitchFamily="34" charset="0"/>
                          <a:ea typeface="+mn-ea"/>
                          <a:cs typeface="Segoe UI" panose="020B0502040204020203" pitchFamily="34" charset="0"/>
                        </a:rPr>
                        <a:t>de socialización de los Organismos Públicos Locales, respecto de las determinaciones que ha tomado el Consejo General del Instituto Nacional </a:t>
                      </a:r>
                      <a:r>
                        <a:rPr lang="es-MX" sz="1200" kern="1200" dirty="0">
                          <a:solidFill>
                            <a:schemeClr val="dk1"/>
                          </a:solidFill>
                          <a:effectLst/>
                          <a:latin typeface="Segoe UI" panose="020B0502040204020203" pitchFamily="34" charset="0"/>
                          <a:ea typeface="+mn-ea"/>
                          <a:cs typeface="Segoe UI" panose="020B0502040204020203" pitchFamily="34" charset="0"/>
                        </a:rPr>
                        <a:t>Electoral relativos a la elección del Poder Judicial.</a:t>
                      </a:r>
                      <a:r>
                        <a:rPr lang="es-ES" sz="1200" kern="1200" dirty="0">
                          <a:solidFill>
                            <a:schemeClr val="dk1"/>
                          </a:solidFill>
                          <a:effectLst/>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extLst>
                  <a:ext uri="{0D108BD9-81ED-4DB2-BD59-A6C34878D82A}">
                    <a16:rowId xmlns:a16="http://schemas.microsoft.com/office/drawing/2014/main" val="3377474807"/>
                  </a:ext>
                </a:extLst>
              </a:tr>
              <a:tr h="103184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Alianza Joven.</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de sesiones del IEC</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lvl="0" algn="l"/>
                      <a:r>
                        <a:rPr lang="es-ES"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rPr>
                        <a:t>Se impartió una platica informativa sobre el Proceso Electoral Judicial Local a integrantes de “Alianza Joven”. </a:t>
                      </a:r>
                      <a:endParaRPr lang="es-MX" sz="1200" kern="1200" dirty="0">
                        <a:solidFill>
                          <a:schemeClr val="dk1"/>
                        </a:solidFill>
                        <a:effectLst/>
                        <a:latin typeface="Segoe UI" panose="020B0502040204020203" pitchFamily="34" charset="0"/>
                        <a:ea typeface="Calibri" panose="020F0502020204030204"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3812542139"/>
                  </a:ext>
                </a:extLst>
              </a:tr>
            </a:tbl>
          </a:graphicData>
        </a:graphic>
      </p:graphicFrame>
      <p:grpSp>
        <p:nvGrpSpPr>
          <p:cNvPr id="8" name="Grupo 7">
            <a:extLst>
              <a:ext uri="{FF2B5EF4-FFF2-40B4-BE49-F238E27FC236}">
                <a16:creationId xmlns:a16="http://schemas.microsoft.com/office/drawing/2014/main" id="{6C02E4C2-02A0-F606-535F-A2F3EA1980CE}"/>
              </a:ext>
            </a:extLst>
          </p:cNvPr>
          <p:cNvGrpSpPr/>
          <p:nvPr/>
        </p:nvGrpSpPr>
        <p:grpSpPr>
          <a:xfrm>
            <a:off x="6797760" y="282799"/>
            <a:ext cx="5153658" cy="738669"/>
            <a:chOff x="11192838" y="864444"/>
            <a:chExt cx="8419687" cy="516012"/>
          </a:xfrm>
        </p:grpSpPr>
        <p:sp>
          <p:nvSpPr>
            <p:cNvPr id="9" name="Rectángulo 8">
              <a:extLst>
                <a:ext uri="{FF2B5EF4-FFF2-40B4-BE49-F238E27FC236}">
                  <a16:creationId xmlns:a16="http://schemas.microsoft.com/office/drawing/2014/main" id="{30974550-B4B9-0901-9575-BBD2EC576AD3}"/>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10" name="Rectángulo 9">
              <a:extLst>
                <a:ext uri="{FF2B5EF4-FFF2-40B4-BE49-F238E27FC236}">
                  <a16:creationId xmlns:a16="http://schemas.microsoft.com/office/drawing/2014/main" id="{20E92DD7-C88B-C197-DFD6-4EE25AD56A63}"/>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958301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06887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161404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Capacitación respecto a los Lineamientos para el Reclutamiento, Selección y Contratación de Supervisores/as Electorales Locales (SEL) y Capacitadores/as Asistentes Electorales Locales (CAEL).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08/02/2025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IEC</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u="none" strike="noStrike" dirty="0">
                          <a:effectLst/>
                          <a:latin typeface="Segoe UI" panose="020B0502040204020203" pitchFamily="34" charset="0"/>
                          <a:cs typeface="Segoe UI" panose="020B0502040204020203" pitchFamily="34" charset="0"/>
                        </a:rPr>
                        <a:t>El Presidente del IEC y el Consejero Electoral Juan Carlos Cisneros Ruiz, y personal de las Direcciones Ejecutivas de Organización Electoral e Innovación e Informática, participaron en la capacitación relativa al reclutamiento, selección y contratación de SEL y CAEL impartida por el INE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157612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Poder Judicial.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10/02/2025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Poder de Justicia</a:t>
                      </a:r>
                    </a:p>
                  </a:txBody>
                  <a:tcPr marL="1503" marR="1503" marT="1503" marB="0" anchor="ctr">
                    <a:solidFill>
                      <a:srgbClr val="E6E6E6"/>
                    </a:solidFill>
                  </a:tcPr>
                </a:tc>
                <a:tc>
                  <a:txBody>
                    <a:bodyPr/>
                    <a:lstStyle/>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MX" sz="1200" kern="1200" dirty="0">
                          <a:solidFill>
                            <a:schemeClr val="dk1"/>
                          </a:solidFill>
                          <a:effectLst/>
                          <a:latin typeface="Segoe UI" panose="020B0502040204020203" pitchFamily="34" charset="0"/>
                          <a:ea typeface="+mn-ea"/>
                          <a:cs typeface="Segoe UI" panose="020B0502040204020203" pitchFamily="34" charset="0"/>
                        </a:rPr>
                        <a:t>Secretario Ejecutivo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TSJECZ</a:t>
                      </a: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El Consejo General y el Secretario Ejecutivo del IEC, sostuvieron una reunión de trabajo con el Secretario Técnico y el Oficial Mayor del Tribunal Superior de Justicia del Estado de Coahuila de Zaragoza, para abordar temas relacionados con el Proceso Judicial Electoral local 2024-2025.</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2152560630"/>
                  </a:ext>
                </a:extLst>
              </a:tr>
              <a:tr h="8734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Sesión Extraordinaria urgente.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10/02/2025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Consejero Presidente</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Consejerías Electorales</a:t>
                      </a:r>
                    </a:p>
                    <a:p>
                      <a:pPr algn="ctr" fontAlgn="ctr"/>
                      <a:r>
                        <a:rPr lang="es-ES" sz="1200" kern="1200" dirty="0">
                          <a:solidFill>
                            <a:schemeClr val="dk1"/>
                          </a:solidFill>
                          <a:effectLst/>
                          <a:latin typeface="Segoe UI" panose="020B0502040204020203" pitchFamily="34" charset="0"/>
                          <a:ea typeface="+mn-ea"/>
                          <a:cs typeface="Segoe UI" panose="020B0502040204020203" pitchFamily="34" charset="0"/>
                        </a:rPr>
                        <a:t>Dirección Ejecutiva de Organización Electoral</a:t>
                      </a:r>
                      <a:endParaRPr lang="es-MX" sz="1200" kern="1200" dirty="0">
                        <a:solidFill>
                          <a:schemeClr val="dk1"/>
                        </a:solidFill>
                        <a:effectLst/>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IEC</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La Comisión Especial de Elecciones Judiciales del IEC lleva a cabo una Sesión Extraordinaria Urgente en modalidad virtual.</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504317709"/>
                  </a:ext>
                </a:extLst>
              </a:tr>
            </a:tbl>
          </a:graphicData>
        </a:graphic>
      </p:graphicFrame>
      <p:grpSp>
        <p:nvGrpSpPr>
          <p:cNvPr id="5" name="Grupo 4">
            <a:extLst>
              <a:ext uri="{FF2B5EF4-FFF2-40B4-BE49-F238E27FC236}">
                <a16:creationId xmlns:a16="http://schemas.microsoft.com/office/drawing/2014/main" id="{889BC693-07DC-D47F-67E8-7A91E91D2E31}"/>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1132D05B-70D6-5A69-0F97-13F71DCF87E0}"/>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7" name="Rectángulo 6">
              <a:extLst>
                <a:ext uri="{FF2B5EF4-FFF2-40B4-BE49-F238E27FC236}">
                  <a16:creationId xmlns:a16="http://schemas.microsoft.com/office/drawing/2014/main" id="{3BCB3853-3828-DBE7-49C6-B5F08E4E8420}"/>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2515374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64335A-59BD-4CF2-AF8D-DDD842046138}"/>
              </a:ext>
            </a:extLst>
          </p:cNvPr>
          <p:cNvSpPr>
            <a:spLocks noGrp="1"/>
          </p:cNvSpPr>
          <p:nvPr>
            <p:ph type="title"/>
          </p:nvPr>
        </p:nvSpPr>
        <p:spPr>
          <a:xfrm>
            <a:off x="539262" y="246884"/>
            <a:ext cx="5193323" cy="984039"/>
          </a:xfrm>
        </p:spPr>
        <p:txBody>
          <a:bodyPr>
            <a:noAutofit/>
          </a:bodyPr>
          <a:lstStyle/>
          <a:p>
            <a:r>
              <a:rPr lang="es-MX" sz="2400" b="1" dirty="0">
                <a:solidFill>
                  <a:srgbClr val="7D3A98"/>
                </a:solidFill>
                <a:latin typeface="Gotham Bold" panose="02000803030000020004"/>
              </a:rPr>
              <a:t>Art. 21, Fracc. LIII</a:t>
            </a:r>
            <a:br>
              <a:rPr lang="es-MX" sz="2400" b="1" dirty="0">
                <a:solidFill>
                  <a:srgbClr val="7D3A98"/>
                </a:solidFill>
                <a:latin typeface="Gotham Bold" panose="02000803030000020004"/>
              </a:rPr>
            </a:br>
            <a:r>
              <a:rPr lang="es-MX" sz="2400" b="1" dirty="0">
                <a:solidFill>
                  <a:srgbClr val="7D3A98"/>
                </a:solidFill>
                <a:latin typeface="Gotham Bold" panose="02000803030000020004"/>
              </a:rPr>
              <a:t>Cualquier otra información de utilidad.</a:t>
            </a:r>
          </a:p>
        </p:txBody>
      </p:sp>
      <p:pic>
        <p:nvPicPr>
          <p:cNvPr id="4" name="Imagen 3">
            <a:extLst>
              <a:ext uri="{FF2B5EF4-FFF2-40B4-BE49-F238E27FC236}">
                <a16:creationId xmlns:a16="http://schemas.microsoft.com/office/drawing/2014/main" id="{508F3304-B2A4-4856-9575-3651C7E2A1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6036" y="246884"/>
            <a:ext cx="2018118" cy="693378"/>
          </a:xfrm>
          <a:prstGeom prst="rect">
            <a:avLst/>
          </a:prstGeom>
        </p:spPr>
      </p:pic>
      <p:graphicFrame>
        <p:nvGraphicFramePr>
          <p:cNvPr id="3" name="Tabla 4">
            <a:extLst>
              <a:ext uri="{FF2B5EF4-FFF2-40B4-BE49-F238E27FC236}">
                <a16:creationId xmlns:a16="http://schemas.microsoft.com/office/drawing/2014/main" id="{7E55814F-669C-BB78-B738-6E90B38CF082}"/>
              </a:ext>
            </a:extLst>
          </p:cNvPr>
          <p:cNvGraphicFramePr>
            <a:graphicFrameLocks noGrp="1"/>
          </p:cNvGraphicFramePr>
          <p:nvPr/>
        </p:nvGraphicFramePr>
        <p:xfrm>
          <a:off x="331974" y="1164148"/>
          <a:ext cx="11688789" cy="5400372"/>
        </p:xfrm>
        <a:graphic>
          <a:graphicData uri="http://schemas.openxmlformats.org/drawingml/2006/table">
            <a:tbl>
              <a:tblPr firstRow="1" bandRow="1">
                <a:tableStyleId>{5C22544A-7EE6-4342-B048-85BDC9FD1C3A}</a:tableStyleId>
              </a:tblPr>
              <a:tblGrid>
                <a:gridCol w="2394357">
                  <a:extLst>
                    <a:ext uri="{9D8B030D-6E8A-4147-A177-3AD203B41FA5}">
                      <a16:colId xmlns:a16="http://schemas.microsoft.com/office/drawing/2014/main" val="698746389"/>
                    </a:ext>
                  </a:extLst>
                </a:gridCol>
                <a:gridCol w="1138320">
                  <a:extLst>
                    <a:ext uri="{9D8B030D-6E8A-4147-A177-3AD203B41FA5}">
                      <a16:colId xmlns:a16="http://schemas.microsoft.com/office/drawing/2014/main" val="477278865"/>
                    </a:ext>
                  </a:extLst>
                </a:gridCol>
                <a:gridCol w="1573560">
                  <a:extLst>
                    <a:ext uri="{9D8B030D-6E8A-4147-A177-3AD203B41FA5}">
                      <a16:colId xmlns:a16="http://schemas.microsoft.com/office/drawing/2014/main" val="2852235640"/>
                    </a:ext>
                  </a:extLst>
                </a:gridCol>
                <a:gridCol w="2117609">
                  <a:extLst>
                    <a:ext uri="{9D8B030D-6E8A-4147-A177-3AD203B41FA5}">
                      <a16:colId xmlns:a16="http://schemas.microsoft.com/office/drawing/2014/main" val="409965518"/>
                    </a:ext>
                  </a:extLst>
                </a:gridCol>
                <a:gridCol w="1791178">
                  <a:extLst>
                    <a:ext uri="{9D8B030D-6E8A-4147-A177-3AD203B41FA5}">
                      <a16:colId xmlns:a16="http://schemas.microsoft.com/office/drawing/2014/main" val="2967125531"/>
                    </a:ext>
                  </a:extLst>
                </a:gridCol>
                <a:gridCol w="2673765">
                  <a:extLst>
                    <a:ext uri="{9D8B030D-6E8A-4147-A177-3AD203B41FA5}">
                      <a16:colId xmlns:a16="http://schemas.microsoft.com/office/drawing/2014/main" val="1639169861"/>
                    </a:ext>
                  </a:extLst>
                </a:gridCol>
              </a:tblGrid>
              <a:tr h="1005240">
                <a:tc>
                  <a:txBody>
                    <a:bodyPr/>
                    <a:lstStyle/>
                    <a:p>
                      <a:pPr algn="ctr" font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Actividad o</a:t>
                      </a:r>
                    </a:p>
                    <a:p>
                      <a:pPr algn="ctr" fontAlgn="ctr"/>
                      <a:r>
                        <a:rPr lang="es-MX" sz="1400" b="1" u="none" strike="noStrike" dirty="0">
                          <a:solidFill>
                            <a:schemeClr val="bg1"/>
                          </a:solidFill>
                          <a:effectLst/>
                          <a:latin typeface="Segoe UI" panose="020B0502040204020203" pitchFamily="34" charset="0"/>
                          <a:cs typeface="Segoe UI" panose="020B0502040204020203" pitchFamily="34" charset="0"/>
                        </a:rPr>
                        <a:t> reunión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Fecha</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Lugar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algn="ct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algn="ctr"/>
                      <a:r>
                        <a:rPr lang="es-MX" sz="1400" b="1" u="none" strike="noStrike" dirty="0">
                          <a:solidFill>
                            <a:schemeClr val="bg1"/>
                          </a:solidFill>
                          <a:effectLst/>
                          <a:latin typeface="Segoe UI" panose="020B0502040204020203" pitchFamily="34" charset="0"/>
                          <a:cs typeface="Segoe UI" panose="020B0502040204020203" pitchFamily="34" charset="0"/>
                        </a:rPr>
                        <a:t>Participante</a:t>
                      </a: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Instituciones o entidades participantes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400" b="1" u="none" strike="noStrike" dirty="0">
                        <a:solidFill>
                          <a:schemeClr val="bg1"/>
                        </a:solidFill>
                        <a:effectLst/>
                        <a:latin typeface="Segoe UI" panose="020B0502040204020203" pitchFamily="34" charset="0"/>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u="none" strike="noStrike" dirty="0">
                          <a:solidFill>
                            <a:schemeClr val="bg1"/>
                          </a:solidFill>
                          <a:effectLst/>
                          <a:latin typeface="Segoe UI" panose="020B0502040204020203" pitchFamily="34" charset="0"/>
                          <a:cs typeface="Segoe UI" panose="020B0502040204020203" pitchFamily="34" charset="0"/>
                        </a:rPr>
                        <a:t>Objetivo </a:t>
                      </a:r>
                      <a:endParaRPr lang="es-MX" sz="1400" b="1" i="0" u="none" strike="noStrike" dirty="0">
                        <a:solidFill>
                          <a:schemeClr val="bg1"/>
                        </a:solidFill>
                        <a:effectLst/>
                        <a:latin typeface="Segoe UI" panose="020B0502040204020203" pitchFamily="34" charset="0"/>
                        <a:cs typeface="Segoe UI" panose="020B0502040204020203" pitchFamily="34" charset="0"/>
                      </a:endParaRPr>
                    </a:p>
                    <a:p>
                      <a:pPr algn="ctr"/>
                      <a:endParaRPr lang="es-ES" sz="1400" b="1" dirty="0">
                        <a:latin typeface="Segoe UI" panose="020B0502040204020203" pitchFamily="34" charset="0"/>
                        <a:cs typeface="Segoe UI" panose="020B0502040204020203" pitchFamily="34" charset="0"/>
                      </a:endParaRPr>
                    </a:p>
                  </a:txBody>
                  <a:tcPr>
                    <a:solidFill>
                      <a:srgbClr val="A963C4"/>
                    </a:solidFill>
                  </a:tcPr>
                </a:tc>
                <a:extLst>
                  <a:ext uri="{0D108BD9-81ED-4DB2-BD59-A6C34878D82A}">
                    <a16:rowId xmlns:a16="http://schemas.microsoft.com/office/drawing/2014/main" val="4116179392"/>
                  </a:ext>
                </a:extLst>
              </a:tr>
              <a:tr h="86742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Reunión de trabajo con el Consejero Presidente de la Comisión de Vinculación con OPL, Mtro. José Martín Fernando Faz Mora. </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10/02/2025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Virtual</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Consejero Presidente</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INE</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u="none" strike="noStrike" dirty="0">
                          <a:effectLst/>
                          <a:latin typeface="Segoe UI" panose="020B0502040204020203" pitchFamily="34" charset="0"/>
                          <a:cs typeface="Segoe UI" panose="020B0502040204020203" pitchFamily="34" charset="0"/>
                        </a:rPr>
                        <a:t>Se asistió a la Reunión de trabajo con integrantes de la Comisión </a:t>
                      </a:r>
                      <a:r>
                        <a:rPr lang="es-MX" sz="1200" kern="1200" dirty="0">
                          <a:solidFill>
                            <a:schemeClr val="dk1"/>
                          </a:solidFill>
                          <a:effectLst/>
                          <a:latin typeface="Segoe UI" panose="020B0502040204020203" pitchFamily="34" charset="0"/>
                          <a:ea typeface="+mn-ea"/>
                          <a:cs typeface="Segoe UI" panose="020B0502040204020203" pitchFamily="34" charset="0"/>
                        </a:rPr>
                        <a:t>de Vinculación INE – OPLES del Instituto Electoral de Coahuila.</a:t>
                      </a:r>
                      <a:endParaRPr lang="es-MX" sz="1200" u="none" strike="noStrike" dirty="0">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007724560"/>
                  </a:ext>
                </a:extLst>
              </a:tr>
              <a:tr h="85753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para abordar detalles de Cabildo Infantil.</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del IEC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Integrantes de la Comisión de Educación del Ayuntamiento</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Ayuntamiento de Saltillo</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La comisión de educación del IEC y del Municipio de Saltillo, y la Presidencia del IEC, celebraron reunión para abordar detalles del Cabildo Infantil Saltillo 2025.</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944983203"/>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a:t>
                      </a:r>
                      <a:r>
                        <a:rPr lang="es-MX" sz="1200" b="0" i="0" u="none" strike="noStrike" dirty="0">
                          <a:solidFill>
                            <a:srgbClr val="000000"/>
                          </a:solidFill>
                          <a:effectLst/>
                          <a:latin typeface="Segoe UI" panose="020B0502040204020203" pitchFamily="34" charset="0"/>
                          <a:cs typeface="Segoe UI" panose="020B0502040204020203" pitchFamily="34" charset="0"/>
                        </a:rPr>
                        <a:t>1/02/2025</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Instituto Electoral de Coahuila</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 </a:t>
                      </a:r>
                    </a:p>
                  </a:txBody>
                  <a:tcPr marL="1503" marR="1503" marT="1503" marB="0" anchor="ctr">
                    <a:solidFill>
                      <a:srgbClr val="E6E6E6"/>
                    </a:solidFill>
                  </a:tcPr>
                </a:tc>
                <a:tc>
                  <a:txBody>
                    <a:bodyPr/>
                    <a:lstStyle/>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a:t>
                      </a:r>
                      <a:r>
                        <a:rPr lang="es-MX" sz="1200" u="none" strike="noStrike" dirty="0">
                          <a:effectLst/>
                          <a:latin typeface="Segoe UI" panose="020B0502040204020203" pitchFamily="34" charset="0"/>
                          <a:cs typeface="Segoe UI" panose="020B0502040204020203" pitchFamily="34" charset="0"/>
                        </a:rPr>
                        <a:t>onsejero Presidente</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Consejerías Electorales</a:t>
                      </a:r>
                    </a:p>
                    <a:p>
                      <a:pPr algn="ctr" fontAlgn="ctr"/>
                      <a:r>
                        <a:rPr lang="es-MX" sz="1200" b="0" i="0" u="none" strike="noStrike" dirty="0">
                          <a:solidFill>
                            <a:srgbClr val="000000"/>
                          </a:solidFill>
                          <a:effectLst/>
                          <a:latin typeface="Segoe UI" panose="020B0502040204020203" pitchFamily="34" charset="0"/>
                          <a:cs typeface="Segoe UI" panose="020B0502040204020203" pitchFamily="34" charset="0"/>
                        </a:rPr>
                        <a:t>Secretario Ejecutivo </a:t>
                      </a:r>
                      <a:endParaRPr lang="es-MX" sz="1200" b="0" i="0" u="sng"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MX" sz="1200" b="0" i="0" u="none" strike="noStrike" dirty="0">
                          <a:solidFill>
                            <a:srgbClr val="000000"/>
                          </a:solidFill>
                          <a:effectLst/>
                          <a:latin typeface="Segoe UI" panose="020B0502040204020203" pitchFamily="34" charset="0"/>
                          <a:cs typeface="Segoe UI" panose="020B0502040204020203" pitchFamily="34" charset="0"/>
                        </a:rPr>
                        <a:t>IEC</a:t>
                      </a:r>
                    </a:p>
                  </a:txBody>
                  <a:tcPr marL="1503" marR="1503" marT="1503" marB="0" anchor="ctr">
                    <a:solidFill>
                      <a:srgbClr val="E6E6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Se reunió en </a:t>
                      </a:r>
                      <a:r>
                        <a:rPr lang="es-MX" sz="1200" kern="1200" dirty="0">
                          <a:solidFill>
                            <a:schemeClr val="dk1"/>
                          </a:solidFill>
                          <a:effectLst/>
                          <a:latin typeface="Segoe UI" panose="020B0502040204020203" pitchFamily="34" charset="0"/>
                          <a:ea typeface="+mn-ea"/>
                          <a:cs typeface="Segoe UI" panose="020B0502040204020203" pitchFamily="34" charset="0"/>
                        </a:rPr>
                        <a:t>Mesa de Consejerías </a:t>
                      </a:r>
                      <a:r>
                        <a:rPr lang="es-MX" sz="1200" b="0" i="0" dirty="0">
                          <a:solidFill>
                            <a:srgbClr val="14171A"/>
                          </a:solidFill>
                          <a:effectLst/>
                          <a:latin typeface="Segoe UI" panose="020B0502040204020203" pitchFamily="34" charset="0"/>
                          <a:ea typeface="Calibri" panose="020F0502020204030204" pitchFamily="34" charset="0"/>
                          <a:cs typeface="Segoe UI" panose="020B0502040204020203" pitchFamily="34" charset="0"/>
                        </a:rPr>
                        <a:t>Electorales del IEC y Secretario Ejecutivo, en la cual se abordaron temas relativos a la Elección Judicial 2024-2025 y la próxima Sesión Ordinaria del Consejo General.</a:t>
                      </a:r>
                    </a:p>
                  </a:txBody>
                  <a:tcPr marL="1503" marR="1503" marT="1503" marB="0" anchor="ctr">
                    <a:solidFill>
                      <a:srgbClr val="E6E6E6"/>
                    </a:solidFill>
                  </a:tcPr>
                </a:tc>
                <a:extLst>
                  <a:ext uri="{0D108BD9-81ED-4DB2-BD59-A6C34878D82A}">
                    <a16:rowId xmlns:a16="http://schemas.microsoft.com/office/drawing/2014/main" val="1686613877"/>
                  </a:ext>
                </a:extLst>
              </a:tr>
              <a:tr h="97441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kern="1200" dirty="0">
                          <a:solidFill>
                            <a:schemeClr val="dk1"/>
                          </a:solidFill>
                          <a:effectLst/>
                          <a:latin typeface="Segoe UI" panose="020B0502040204020203" pitchFamily="34" charset="0"/>
                          <a:ea typeface="+mn-ea"/>
                          <a:cs typeface="Segoe UI" panose="020B0502040204020203" pitchFamily="34" charset="0"/>
                        </a:rPr>
                        <a:t>Reunión de trabajo con el Tribunal Electoral Coahuila.</a:t>
                      </a: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Segoe UI" panose="020B0502040204020203" pitchFamily="34" charset="0"/>
                          <a:cs typeface="Segoe UI" panose="020B0502040204020203" pitchFamily="34" charset="0"/>
                        </a:rPr>
                        <a:t>11/02/2025</a:t>
                      </a:r>
                      <a:endParaRPr lang="es-MX" sz="1200" b="0" i="0" u="none" strike="noStrike" dirty="0">
                        <a:solidFill>
                          <a:srgbClr val="000000"/>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Sala Anexa a la de Sesiones del IEC </a:t>
                      </a:r>
                      <a:endParaRPr kumimoji="0" lang="es-MX" sz="12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Consejero Presidente</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Consejerías Electorales</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Secretario Ejecutivo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Magistraturas de TECZ</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IEC</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TECZ</a:t>
                      </a:r>
                      <a:endParaRPr kumimoji="0" lang="es-MX" sz="12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txBody>
                  <a:tcPr marL="1503" marR="1503" marT="1503" marB="0" anchor="ctr">
                    <a:solidFill>
                      <a:srgbClr val="E6E6E6"/>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ES" sz="1200" b="0" i="0" dirty="0">
                          <a:solidFill>
                            <a:srgbClr val="14171A"/>
                          </a:solidFill>
                          <a:effectLst/>
                          <a:latin typeface="Segoe UI" panose="020B0502040204020203" pitchFamily="34" charset="0"/>
                          <a:cs typeface="Segoe UI" panose="020B0502040204020203" pitchFamily="34" charset="0"/>
                        </a:rPr>
                        <a:t>El Consejo General y la Secretaría Ejecutiva del IEC sostuvieron una reunión de trabajo con el Tribunal Electoral del Estado de Coahuila de Zaragoza, donde se abordaron temas de coordinación en el marco del Proceso Judicial Electoral Extraordinario Local 2024-2025.</a:t>
                      </a:r>
                      <a:endParaRPr lang="es-MX" sz="1200" b="0" i="0" dirty="0">
                        <a:solidFill>
                          <a:srgbClr val="14171A"/>
                        </a:solidFill>
                        <a:effectLst/>
                        <a:latin typeface="Segoe UI" panose="020B0502040204020203" pitchFamily="34" charset="0"/>
                        <a:cs typeface="Segoe UI" panose="020B0502040204020203" pitchFamily="34" charset="0"/>
                      </a:endParaRPr>
                    </a:p>
                  </a:txBody>
                  <a:tcPr marL="1503" marR="1503" marT="1503" marB="0" anchor="ctr">
                    <a:solidFill>
                      <a:srgbClr val="E6E6E6"/>
                    </a:solidFill>
                  </a:tcPr>
                </a:tc>
                <a:extLst>
                  <a:ext uri="{0D108BD9-81ED-4DB2-BD59-A6C34878D82A}">
                    <a16:rowId xmlns:a16="http://schemas.microsoft.com/office/drawing/2014/main" val="1953884193"/>
                  </a:ext>
                </a:extLst>
              </a:tr>
            </a:tbl>
          </a:graphicData>
        </a:graphic>
      </p:graphicFrame>
      <p:grpSp>
        <p:nvGrpSpPr>
          <p:cNvPr id="5" name="Grupo 4">
            <a:extLst>
              <a:ext uri="{FF2B5EF4-FFF2-40B4-BE49-F238E27FC236}">
                <a16:creationId xmlns:a16="http://schemas.microsoft.com/office/drawing/2014/main" id="{ADEDEC46-724D-1329-661A-33F10F422FED}"/>
              </a:ext>
            </a:extLst>
          </p:cNvPr>
          <p:cNvGrpSpPr/>
          <p:nvPr/>
        </p:nvGrpSpPr>
        <p:grpSpPr>
          <a:xfrm>
            <a:off x="6797760" y="282799"/>
            <a:ext cx="5153658" cy="738669"/>
            <a:chOff x="11192838" y="864444"/>
            <a:chExt cx="8419687" cy="516012"/>
          </a:xfrm>
        </p:grpSpPr>
        <p:sp>
          <p:nvSpPr>
            <p:cNvPr id="6" name="Rectángulo 5">
              <a:extLst>
                <a:ext uri="{FF2B5EF4-FFF2-40B4-BE49-F238E27FC236}">
                  <a16:creationId xmlns:a16="http://schemas.microsoft.com/office/drawing/2014/main" id="{5E626DCE-C38C-A07A-3A47-9028A4791873}"/>
                </a:ext>
              </a:extLst>
            </p:cNvPr>
            <p:cNvSpPr/>
            <p:nvPr/>
          </p:nvSpPr>
          <p:spPr>
            <a:xfrm>
              <a:off x="11192838" y="864444"/>
              <a:ext cx="3714088" cy="516008"/>
            </a:xfrm>
            <a:prstGeom prst="rect">
              <a:avLst/>
            </a:prstGeom>
          </p:spPr>
          <p:txBody>
            <a:bodyPr wrap="none">
              <a:spAutoFit/>
            </a:bodyPr>
            <a:lstStyle/>
            <a:p>
              <a:r>
                <a:rPr lang="es-MX" sz="1050" dirty="0">
                  <a:solidFill>
                    <a:schemeClr val="tx1">
                      <a:lumMod val="50000"/>
                      <a:lumOff val="50000"/>
                    </a:schemeClr>
                  </a:solidFill>
                </a:rPr>
                <a:t>Fecha de actualización y/o validación: </a:t>
              </a:r>
            </a:p>
            <a:p>
              <a:r>
                <a:rPr lang="es-MX" sz="1050" b="1" dirty="0">
                  <a:solidFill>
                    <a:srgbClr val="6F0579"/>
                  </a:solidFill>
                </a:rPr>
                <a:t>28 de febrero de 2025</a:t>
              </a:r>
            </a:p>
            <a:p>
              <a:r>
                <a:rPr lang="es-MX" sz="1050" dirty="0">
                  <a:solidFill>
                    <a:schemeClr val="bg1">
                      <a:lumMod val="50000"/>
                    </a:schemeClr>
                  </a:solidFill>
                </a:rPr>
                <a:t>Periodo que se Informa: </a:t>
              </a:r>
            </a:p>
            <a:p>
              <a:r>
                <a:rPr lang="es-MX" sz="1050" b="1" dirty="0">
                  <a:solidFill>
                    <a:srgbClr val="6F0579"/>
                  </a:solidFill>
                </a:rPr>
                <a:t>01 al 28 de febrero de 2025</a:t>
              </a:r>
            </a:p>
          </p:txBody>
        </p:sp>
        <p:sp>
          <p:nvSpPr>
            <p:cNvPr id="7" name="Rectángulo 6">
              <a:extLst>
                <a:ext uri="{FF2B5EF4-FFF2-40B4-BE49-F238E27FC236}">
                  <a16:creationId xmlns:a16="http://schemas.microsoft.com/office/drawing/2014/main" id="{4DDC6AA8-847E-152F-75F6-7580CDC375FA}"/>
                </a:ext>
              </a:extLst>
            </p:cNvPr>
            <p:cNvSpPr/>
            <p:nvPr/>
          </p:nvSpPr>
          <p:spPr>
            <a:xfrm>
              <a:off x="15660721" y="864444"/>
              <a:ext cx="3951804" cy="516012"/>
            </a:xfrm>
            <a:prstGeom prst="rect">
              <a:avLst/>
            </a:prstGeom>
          </p:spPr>
          <p:txBody>
            <a:bodyPr wrap="square">
              <a:spAutoFit/>
            </a:bodyPr>
            <a:lstStyle/>
            <a:p>
              <a:r>
                <a:rPr lang="es-MX" sz="1050" dirty="0">
                  <a:solidFill>
                    <a:schemeClr val="tx1">
                      <a:lumMod val="50000"/>
                      <a:lumOff val="50000"/>
                    </a:schemeClr>
                  </a:solidFill>
                </a:rPr>
                <a:t>Responsable de generar la información a través de su Secretario Particular:</a:t>
              </a:r>
            </a:p>
            <a:p>
              <a:r>
                <a:rPr lang="es-ES" sz="1050" b="1" dirty="0">
                  <a:solidFill>
                    <a:srgbClr val="002060"/>
                  </a:solidFill>
                </a:rPr>
                <a:t>Lic. Gerardo Mata Quintero.  </a:t>
              </a:r>
            </a:p>
            <a:p>
              <a:r>
                <a:rPr lang="es-MX" sz="1050" dirty="0">
                  <a:solidFill>
                    <a:schemeClr val="tx1">
                      <a:lumMod val="50000"/>
                      <a:lumOff val="50000"/>
                    </a:schemeClr>
                  </a:solidFill>
                </a:rPr>
                <a:t>Asistente de Presidencia</a:t>
              </a:r>
              <a:endParaRPr lang="es-MX" sz="1050" dirty="0">
                <a:solidFill>
                  <a:schemeClr val="bg1">
                    <a:lumMod val="50000"/>
                  </a:schemeClr>
                </a:solidFill>
              </a:endParaRPr>
            </a:p>
          </p:txBody>
        </p:sp>
      </p:grpSp>
    </p:spTree>
    <p:extLst>
      <p:ext uri="{BB962C8B-B14F-4D97-AF65-F5344CB8AC3E}">
        <p14:creationId xmlns:p14="http://schemas.microsoft.com/office/powerpoint/2010/main" val="36763119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91430</TotalTime>
  <Words>4103</Words>
  <Application>Microsoft Office PowerPoint</Application>
  <PresentationFormat>Panorámica</PresentationFormat>
  <Paragraphs>833</Paragraphs>
  <Slides>16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Arial</vt:lpstr>
      <vt:lpstr>Calibri</vt:lpstr>
      <vt:lpstr>Calibri Light</vt:lpstr>
      <vt:lpstr>Gotham Bold</vt:lpstr>
      <vt:lpstr>Helvetica</vt:lpstr>
      <vt:lpstr>Segoe UI</vt:lpstr>
      <vt:lpstr>Tema de Office</vt:lpstr>
      <vt:lpstr>Presentación de PowerPoint</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lpstr>Art. 21, Fracc. LIII Cualquier otra información de utilidad.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Yolanda Medrano</cp:lastModifiedBy>
  <cp:revision>896</cp:revision>
  <cp:lastPrinted>2023-07-24T15:59:54Z</cp:lastPrinted>
  <dcterms:created xsi:type="dcterms:W3CDTF">2018-06-08T15:50:00Z</dcterms:created>
  <dcterms:modified xsi:type="dcterms:W3CDTF">2025-03-05T00:09:57Z</dcterms:modified>
</cp:coreProperties>
</file>